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Brandon Grotesque" panose="020B0604020202020204" charset="0"/>
      <p:regular r:id="rId15"/>
    </p:embeddedFont>
    <p:embeddedFont>
      <p:font typeface="Brandon Grotesque Bold" panose="020B0604020202020204" charset="0"/>
      <p:regular r:id="rId16"/>
    </p:embeddedFont>
    <p:embeddedFont>
      <p:font typeface="Kids Club House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900" y="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sv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.pn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22.jpeg"/><Relationship Id="rId4" Type="http://schemas.openxmlformats.org/officeDocument/2006/relationships/image" Target="../media/image13.png"/><Relationship Id="rId9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.png"/><Relationship Id="rId7" Type="http://schemas.openxmlformats.org/officeDocument/2006/relationships/image" Target="../media/image28.svg"/><Relationship Id="rId12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sv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13.png"/><Relationship Id="rId9" Type="http://schemas.openxmlformats.org/officeDocument/2006/relationships/image" Target="../media/image30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13" Type="http://schemas.openxmlformats.org/officeDocument/2006/relationships/image" Target="../media/image42.svg"/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11" Type="http://schemas.openxmlformats.org/officeDocument/2006/relationships/image" Target="../media/image40.sv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13.png"/><Relationship Id="rId9" Type="http://schemas.openxmlformats.org/officeDocument/2006/relationships/image" Target="../media/image38.png"/><Relationship Id="rId1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12" Type="http://schemas.openxmlformats.org/officeDocument/2006/relationships/image" Target="../media/image3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1.jpeg"/><Relationship Id="rId5" Type="http://schemas.openxmlformats.org/officeDocument/2006/relationships/image" Target="../media/image46.jpeg"/><Relationship Id="rId10" Type="http://schemas.openxmlformats.org/officeDocument/2006/relationships/image" Target="../media/image50.jpeg"/><Relationship Id="rId4" Type="http://schemas.openxmlformats.org/officeDocument/2006/relationships/image" Target="../media/image45.pn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79780" y="-666682"/>
            <a:ext cx="2858002" cy="3018150"/>
          </a:xfrm>
          <a:custGeom>
            <a:avLst/>
            <a:gdLst/>
            <a:ahLst/>
            <a:cxnLst/>
            <a:rect l="l" t="t" r="r" b="b"/>
            <a:pathLst>
              <a:path w="2858002" h="3018150">
                <a:moveTo>
                  <a:pt x="0" y="0"/>
                </a:moveTo>
                <a:lnTo>
                  <a:pt x="2858002" y="0"/>
                </a:lnTo>
                <a:lnTo>
                  <a:pt x="2858002" y="3018150"/>
                </a:lnTo>
                <a:lnTo>
                  <a:pt x="0" y="30181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736722" y="1993394"/>
            <a:ext cx="7395967" cy="5268233"/>
          </a:xfrm>
          <a:custGeom>
            <a:avLst/>
            <a:gdLst/>
            <a:ahLst/>
            <a:cxnLst/>
            <a:rect l="l" t="t" r="r" b="b"/>
            <a:pathLst>
              <a:path w="7395967" h="5268233">
                <a:moveTo>
                  <a:pt x="0" y="0"/>
                </a:moveTo>
                <a:lnTo>
                  <a:pt x="7395967" y="0"/>
                </a:lnTo>
                <a:lnTo>
                  <a:pt x="7395967" y="5268233"/>
                </a:lnTo>
                <a:lnTo>
                  <a:pt x="0" y="52682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4712" b="-1567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2810180" y="5705758"/>
            <a:ext cx="6463758" cy="6825957"/>
          </a:xfrm>
          <a:custGeom>
            <a:avLst/>
            <a:gdLst/>
            <a:ahLst/>
            <a:cxnLst/>
            <a:rect l="l" t="t" r="r" b="b"/>
            <a:pathLst>
              <a:path w="6463758" h="6825957">
                <a:moveTo>
                  <a:pt x="0" y="0"/>
                </a:moveTo>
                <a:lnTo>
                  <a:pt x="6463758" y="0"/>
                </a:lnTo>
                <a:lnTo>
                  <a:pt x="6463758" y="6825957"/>
                </a:lnTo>
                <a:lnTo>
                  <a:pt x="0" y="68259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187959" y="8822546"/>
            <a:ext cx="834917" cy="765993"/>
          </a:xfrm>
          <a:custGeom>
            <a:avLst/>
            <a:gdLst/>
            <a:ahLst/>
            <a:cxnLst/>
            <a:rect l="l" t="t" r="r" b="b"/>
            <a:pathLst>
              <a:path w="834917" h="765993">
                <a:moveTo>
                  <a:pt x="0" y="0"/>
                </a:moveTo>
                <a:lnTo>
                  <a:pt x="834918" y="0"/>
                </a:lnTo>
                <a:lnTo>
                  <a:pt x="834918" y="765993"/>
                </a:lnTo>
                <a:lnTo>
                  <a:pt x="0" y="7659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074741" y="8717936"/>
            <a:ext cx="803115" cy="870602"/>
          </a:xfrm>
          <a:custGeom>
            <a:avLst/>
            <a:gdLst/>
            <a:ahLst/>
            <a:cxnLst/>
            <a:rect l="l" t="t" r="r" b="b"/>
            <a:pathLst>
              <a:path w="803115" h="870602">
                <a:moveTo>
                  <a:pt x="0" y="0"/>
                </a:moveTo>
                <a:lnTo>
                  <a:pt x="803115" y="0"/>
                </a:lnTo>
                <a:lnTo>
                  <a:pt x="803115" y="870603"/>
                </a:lnTo>
                <a:lnTo>
                  <a:pt x="0" y="8706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096" r="-682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877856" y="8717936"/>
            <a:ext cx="834917" cy="893459"/>
          </a:xfrm>
          <a:custGeom>
            <a:avLst/>
            <a:gdLst/>
            <a:ahLst/>
            <a:cxnLst/>
            <a:rect l="l" t="t" r="r" b="b"/>
            <a:pathLst>
              <a:path w="834917" h="893459">
                <a:moveTo>
                  <a:pt x="0" y="0"/>
                </a:moveTo>
                <a:lnTo>
                  <a:pt x="834917" y="0"/>
                </a:lnTo>
                <a:lnTo>
                  <a:pt x="834917" y="893459"/>
                </a:lnTo>
                <a:lnTo>
                  <a:pt x="0" y="8934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302" r="-2302" b="-134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7712773" y="8717936"/>
            <a:ext cx="834917" cy="870602"/>
          </a:xfrm>
          <a:custGeom>
            <a:avLst/>
            <a:gdLst/>
            <a:ahLst/>
            <a:cxnLst/>
            <a:rect l="l" t="t" r="r" b="b"/>
            <a:pathLst>
              <a:path w="834917" h="870602">
                <a:moveTo>
                  <a:pt x="0" y="0"/>
                </a:moveTo>
                <a:lnTo>
                  <a:pt x="834918" y="0"/>
                </a:lnTo>
                <a:lnTo>
                  <a:pt x="834918" y="870603"/>
                </a:lnTo>
                <a:lnTo>
                  <a:pt x="0" y="87060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234" b="-1104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8599788" y="8717936"/>
            <a:ext cx="834917" cy="893459"/>
          </a:xfrm>
          <a:custGeom>
            <a:avLst/>
            <a:gdLst/>
            <a:ahLst/>
            <a:cxnLst/>
            <a:rect l="l" t="t" r="r" b="b"/>
            <a:pathLst>
              <a:path w="834917" h="893459">
                <a:moveTo>
                  <a:pt x="0" y="0"/>
                </a:moveTo>
                <a:lnTo>
                  <a:pt x="834918" y="0"/>
                </a:lnTo>
                <a:lnTo>
                  <a:pt x="834918" y="893459"/>
                </a:lnTo>
                <a:lnTo>
                  <a:pt x="0" y="89345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302" r="-2302" b="-134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9551925" y="8672170"/>
            <a:ext cx="834917" cy="916369"/>
          </a:xfrm>
          <a:custGeom>
            <a:avLst/>
            <a:gdLst/>
            <a:ahLst/>
            <a:cxnLst/>
            <a:rect l="l" t="t" r="r" b="b"/>
            <a:pathLst>
              <a:path w="834917" h="916369">
                <a:moveTo>
                  <a:pt x="0" y="0"/>
                </a:moveTo>
                <a:lnTo>
                  <a:pt x="834917" y="0"/>
                </a:lnTo>
                <a:lnTo>
                  <a:pt x="834917" y="916369"/>
                </a:lnTo>
                <a:lnTo>
                  <a:pt x="0" y="91636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4970" r="-4970" b="-1622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0504062" y="8672170"/>
            <a:ext cx="834917" cy="916369"/>
          </a:xfrm>
          <a:custGeom>
            <a:avLst/>
            <a:gdLst/>
            <a:ahLst/>
            <a:cxnLst/>
            <a:rect l="l" t="t" r="r" b="b"/>
            <a:pathLst>
              <a:path w="834917" h="916369">
                <a:moveTo>
                  <a:pt x="0" y="0"/>
                </a:moveTo>
                <a:lnTo>
                  <a:pt x="834917" y="0"/>
                </a:lnTo>
                <a:lnTo>
                  <a:pt x="834917" y="916369"/>
                </a:lnTo>
                <a:lnTo>
                  <a:pt x="0" y="91636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4970" r="-4970" b="-1622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1456198" y="8672170"/>
            <a:ext cx="834917" cy="916369"/>
          </a:xfrm>
          <a:custGeom>
            <a:avLst/>
            <a:gdLst/>
            <a:ahLst/>
            <a:cxnLst/>
            <a:rect l="l" t="t" r="r" b="b"/>
            <a:pathLst>
              <a:path w="834917" h="916369">
                <a:moveTo>
                  <a:pt x="0" y="0"/>
                </a:moveTo>
                <a:lnTo>
                  <a:pt x="834918" y="0"/>
                </a:lnTo>
                <a:lnTo>
                  <a:pt x="834918" y="916369"/>
                </a:lnTo>
                <a:lnTo>
                  <a:pt x="0" y="91636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4970" r="-4970" b="-1622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/>
          <p:nvPr/>
        </p:nvGrpSpPr>
        <p:grpSpPr>
          <a:xfrm>
            <a:off x="12406941" y="8725475"/>
            <a:ext cx="863064" cy="863064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2"/>
              <a:stretch>
                <a:fillRect l="-182" r="-18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3385829" y="8748331"/>
            <a:ext cx="863064" cy="863064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3"/>
              <a:stretch>
                <a:fillRect l="-182" r="-18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" name="Freeform 17"/>
          <p:cNvSpPr/>
          <p:nvPr/>
        </p:nvSpPr>
        <p:spPr>
          <a:xfrm>
            <a:off x="17244681" y="9157007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TextBox 18"/>
          <p:cNvSpPr txBox="1"/>
          <p:nvPr/>
        </p:nvSpPr>
        <p:spPr>
          <a:xfrm>
            <a:off x="6476299" y="6324405"/>
            <a:ext cx="5887143" cy="381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51"/>
              </a:lnSpc>
              <a:spcBef>
                <a:spcPct val="0"/>
              </a:spcBef>
            </a:pPr>
            <a:r>
              <a:rPr lang="en-US" sz="225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3-13 </a:t>
            </a:r>
          </a:p>
        </p:txBody>
      </p:sp>
      <p:sp>
        <p:nvSpPr>
          <p:cNvPr id="19" name="Freeform 19"/>
          <p:cNvSpPr/>
          <p:nvPr/>
        </p:nvSpPr>
        <p:spPr>
          <a:xfrm>
            <a:off x="15790096" y="-666682"/>
            <a:ext cx="3434948" cy="3263201"/>
          </a:xfrm>
          <a:custGeom>
            <a:avLst/>
            <a:gdLst/>
            <a:ahLst/>
            <a:cxnLst/>
            <a:rect l="l" t="t" r="r" b="b"/>
            <a:pathLst>
              <a:path w="3434948" h="3263201">
                <a:moveTo>
                  <a:pt x="0" y="0"/>
                </a:moveTo>
                <a:lnTo>
                  <a:pt x="3434948" y="0"/>
                </a:lnTo>
                <a:lnTo>
                  <a:pt x="3434948" y="3263200"/>
                </a:lnTo>
                <a:lnTo>
                  <a:pt x="0" y="32632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1114425" y="756194"/>
            <a:ext cx="3950345" cy="3950345"/>
          </a:xfrm>
          <a:custGeom>
            <a:avLst/>
            <a:gdLst/>
            <a:ahLst/>
            <a:cxnLst/>
            <a:rect l="l" t="t" r="r" b="b"/>
            <a:pathLst>
              <a:path w="3950345" h="3950345">
                <a:moveTo>
                  <a:pt x="0" y="0"/>
                </a:moveTo>
                <a:lnTo>
                  <a:pt x="3950345" y="0"/>
                </a:lnTo>
                <a:lnTo>
                  <a:pt x="3950345" y="3950345"/>
                </a:lnTo>
                <a:lnTo>
                  <a:pt x="0" y="395034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1" name="Group 21"/>
          <p:cNvGrpSpPr>
            <a:grpSpLocks noChangeAspect="1"/>
          </p:cNvGrpSpPr>
          <p:nvPr/>
        </p:nvGrpSpPr>
        <p:grpSpPr>
          <a:xfrm>
            <a:off x="1420115" y="1064636"/>
            <a:ext cx="3338965" cy="3338951"/>
            <a:chOff x="0" y="0"/>
            <a:chExt cx="6350000" cy="634997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17"/>
              <a:stretch>
                <a:fillRect l="-6007" r="-60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" name="Freeform 23"/>
          <p:cNvSpPr/>
          <p:nvPr/>
        </p:nvSpPr>
        <p:spPr>
          <a:xfrm>
            <a:off x="13817361" y="4875121"/>
            <a:ext cx="4383179" cy="4383179"/>
          </a:xfrm>
          <a:custGeom>
            <a:avLst/>
            <a:gdLst/>
            <a:ahLst/>
            <a:cxnLst/>
            <a:rect l="l" t="t" r="r" b="b"/>
            <a:pathLst>
              <a:path w="4383179" h="4383179">
                <a:moveTo>
                  <a:pt x="0" y="0"/>
                </a:moveTo>
                <a:lnTo>
                  <a:pt x="4383179" y="0"/>
                </a:lnTo>
                <a:lnTo>
                  <a:pt x="4383179" y="4383179"/>
                </a:lnTo>
                <a:lnTo>
                  <a:pt x="0" y="438317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4052909" y="5110677"/>
            <a:ext cx="3928210" cy="3928194"/>
            <a:chOff x="0" y="0"/>
            <a:chExt cx="6350000" cy="634997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18"/>
              <a:stretch>
                <a:fillRect l="-16747" r="-1674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6" name="Freeform 26"/>
          <p:cNvSpPr/>
          <p:nvPr/>
        </p:nvSpPr>
        <p:spPr>
          <a:xfrm>
            <a:off x="13132689" y="486497"/>
            <a:ext cx="4220042" cy="4220042"/>
          </a:xfrm>
          <a:custGeom>
            <a:avLst/>
            <a:gdLst/>
            <a:ahLst/>
            <a:cxnLst/>
            <a:rect l="l" t="t" r="r" b="b"/>
            <a:pathLst>
              <a:path w="4220042" h="4220042">
                <a:moveTo>
                  <a:pt x="0" y="0"/>
                </a:moveTo>
                <a:lnTo>
                  <a:pt x="4220042" y="0"/>
                </a:lnTo>
                <a:lnTo>
                  <a:pt x="4220042" y="4220042"/>
                </a:lnTo>
                <a:lnTo>
                  <a:pt x="0" y="422004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7" name="Group 27"/>
          <p:cNvGrpSpPr>
            <a:grpSpLocks noChangeAspect="1"/>
          </p:cNvGrpSpPr>
          <p:nvPr/>
        </p:nvGrpSpPr>
        <p:grpSpPr>
          <a:xfrm>
            <a:off x="13351760" y="756194"/>
            <a:ext cx="3748261" cy="3748246"/>
            <a:chOff x="0" y="0"/>
            <a:chExt cx="6350000" cy="634997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19"/>
              <a:stretch>
                <a:fillRect l="-16747" r="-1674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9" name="Freeform 29"/>
          <p:cNvSpPr/>
          <p:nvPr/>
        </p:nvSpPr>
        <p:spPr>
          <a:xfrm>
            <a:off x="261855" y="4883185"/>
            <a:ext cx="4383179" cy="4383179"/>
          </a:xfrm>
          <a:custGeom>
            <a:avLst/>
            <a:gdLst/>
            <a:ahLst/>
            <a:cxnLst/>
            <a:rect l="l" t="t" r="r" b="b"/>
            <a:pathLst>
              <a:path w="4383179" h="4383179">
                <a:moveTo>
                  <a:pt x="0" y="0"/>
                </a:moveTo>
                <a:lnTo>
                  <a:pt x="4383179" y="0"/>
                </a:lnTo>
                <a:lnTo>
                  <a:pt x="4383179" y="4383178"/>
                </a:lnTo>
                <a:lnTo>
                  <a:pt x="0" y="438317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0" name="Group 30"/>
          <p:cNvGrpSpPr>
            <a:grpSpLocks noChangeAspect="1"/>
          </p:cNvGrpSpPr>
          <p:nvPr/>
        </p:nvGrpSpPr>
        <p:grpSpPr>
          <a:xfrm>
            <a:off x="492604" y="5118741"/>
            <a:ext cx="3866681" cy="3866665"/>
            <a:chOff x="0" y="0"/>
            <a:chExt cx="6350000" cy="634997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0"/>
              <a:stretch>
                <a:fillRect t="-16747" b="-1674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89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7119984" y="9071556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096849" y="1594128"/>
            <a:ext cx="3162451" cy="3162451"/>
          </a:xfrm>
          <a:custGeom>
            <a:avLst/>
            <a:gdLst/>
            <a:ahLst/>
            <a:cxnLst/>
            <a:rect l="l" t="t" r="r" b="b"/>
            <a:pathLst>
              <a:path w="3162451" h="3162451">
                <a:moveTo>
                  <a:pt x="0" y="0"/>
                </a:moveTo>
                <a:lnTo>
                  <a:pt x="3162451" y="0"/>
                </a:lnTo>
                <a:lnTo>
                  <a:pt x="3162451" y="3162451"/>
                </a:lnTo>
                <a:lnTo>
                  <a:pt x="0" y="316245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4341570" y="1838854"/>
            <a:ext cx="2673010" cy="2672999"/>
            <a:chOff x="0" y="0"/>
            <a:chExt cx="6350000" cy="634997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7"/>
              <a:stretch>
                <a:fillRect l="-16747" r="-1674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Freeform 12"/>
          <p:cNvSpPr/>
          <p:nvPr/>
        </p:nvSpPr>
        <p:spPr>
          <a:xfrm>
            <a:off x="543090" y="4921093"/>
            <a:ext cx="3267424" cy="3267424"/>
          </a:xfrm>
          <a:custGeom>
            <a:avLst/>
            <a:gdLst/>
            <a:ahLst/>
            <a:cxnLst/>
            <a:rect l="l" t="t" r="r" b="b"/>
            <a:pathLst>
              <a:path w="3267424" h="3267424">
                <a:moveTo>
                  <a:pt x="0" y="0"/>
                </a:moveTo>
                <a:lnTo>
                  <a:pt x="3267424" y="0"/>
                </a:lnTo>
                <a:lnTo>
                  <a:pt x="3267424" y="3267424"/>
                </a:lnTo>
                <a:lnTo>
                  <a:pt x="0" y="32674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795934" y="5173942"/>
            <a:ext cx="2761737" cy="2761726"/>
            <a:chOff x="0" y="0"/>
            <a:chExt cx="6350000" cy="63499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8"/>
              <a:stretch>
                <a:fillRect l="-6007" r="-600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206722" y="5244068"/>
            <a:ext cx="3095274" cy="3095274"/>
          </a:xfrm>
          <a:custGeom>
            <a:avLst/>
            <a:gdLst/>
            <a:ahLst/>
            <a:cxnLst/>
            <a:rect l="l" t="t" r="r" b="b"/>
            <a:pathLst>
              <a:path w="3095274" h="3095274">
                <a:moveTo>
                  <a:pt x="0" y="0"/>
                </a:moveTo>
                <a:lnTo>
                  <a:pt x="3095273" y="0"/>
                </a:lnTo>
                <a:lnTo>
                  <a:pt x="3095273" y="3095273"/>
                </a:lnTo>
                <a:lnTo>
                  <a:pt x="0" y="309527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14446244" y="5514083"/>
            <a:ext cx="2616229" cy="2616219"/>
            <a:chOff x="0" y="0"/>
            <a:chExt cx="6350000" cy="634997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" name="Freeform 18"/>
          <p:cNvSpPr/>
          <p:nvPr/>
        </p:nvSpPr>
        <p:spPr>
          <a:xfrm>
            <a:off x="699676" y="1594128"/>
            <a:ext cx="3110838" cy="3110838"/>
          </a:xfrm>
          <a:custGeom>
            <a:avLst/>
            <a:gdLst/>
            <a:ahLst/>
            <a:cxnLst/>
            <a:rect l="l" t="t" r="r" b="b"/>
            <a:pathLst>
              <a:path w="3110838" h="3110838">
                <a:moveTo>
                  <a:pt x="0" y="0"/>
                </a:moveTo>
                <a:lnTo>
                  <a:pt x="3110838" y="0"/>
                </a:lnTo>
                <a:lnTo>
                  <a:pt x="3110838" y="3110838"/>
                </a:lnTo>
                <a:lnTo>
                  <a:pt x="0" y="311083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>
            <a:grpSpLocks noChangeAspect="1"/>
          </p:cNvGrpSpPr>
          <p:nvPr/>
        </p:nvGrpSpPr>
        <p:grpSpPr>
          <a:xfrm>
            <a:off x="940403" y="1834860"/>
            <a:ext cx="2629385" cy="2629374"/>
            <a:chOff x="0" y="0"/>
            <a:chExt cx="6350000" cy="634997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10"/>
              <a:stretch>
                <a:fillRect l="-25136" r="-2513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3998067" y="1930993"/>
            <a:ext cx="12056495" cy="70899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81"/>
              </a:lnSpc>
            </a:pPr>
            <a:r>
              <a:rPr lang="en-US" sz="4129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We will cover:</a:t>
            </a:r>
          </a:p>
          <a:p>
            <a:pPr algn="l">
              <a:lnSpc>
                <a:spcPts val="5781"/>
              </a:lnSpc>
            </a:pPr>
            <a:endParaRPr lang="en-US" sz="4129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891566" lvl="1" indent="-445783" algn="l">
              <a:lnSpc>
                <a:spcPts val="5781"/>
              </a:lnSpc>
              <a:buFont typeface="Arial"/>
              <a:buChar char="•"/>
            </a:pPr>
            <a:r>
              <a:rPr lang="en-US" sz="4129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What is the Junior Duke Award?</a:t>
            </a:r>
          </a:p>
          <a:p>
            <a:pPr algn="l">
              <a:lnSpc>
                <a:spcPts val="5781"/>
              </a:lnSpc>
            </a:pPr>
            <a:endParaRPr lang="en-US" sz="4129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891566" lvl="1" indent="-445783" algn="l">
              <a:lnSpc>
                <a:spcPts val="5781"/>
              </a:lnSpc>
              <a:buFont typeface="Arial"/>
              <a:buChar char="•"/>
            </a:pPr>
            <a:r>
              <a:rPr lang="en-US" sz="4129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Why are we offering the Award at school?</a:t>
            </a:r>
          </a:p>
          <a:p>
            <a:pPr algn="l">
              <a:lnSpc>
                <a:spcPts val="5781"/>
              </a:lnSpc>
            </a:pPr>
            <a:endParaRPr lang="en-US" sz="4129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891566" lvl="1" indent="-445783" algn="l">
              <a:lnSpc>
                <a:spcPts val="5781"/>
              </a:lnSpc>
              <a:buFont typeface="Arial"/>
              <a:buChar char="•"/>
            </a:pPr>
            <a:r>
              <a:rPr lang="en-US" sz="4129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What will your child need to do?</a:t>
            </a:r>
          </a:p>
          <a:p>
            <a:pPr algn="l">
              <a:lnSpc>
                <a:spcPts val="5781"/>
              </a:lnSpc>
            </a:pPr>
            <a:endParaRPr lang="en-US" sz="4129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891566" lvl="1" indent="-445783" algn="l">
              <a:lnSpc>
                <a:spcPts val="5781"/>
              </a:lnSpc>
              <a:buFont typeface="Arial"/>
              <a:buChar char="•"/>
            </a:pPr>
            <a:r>
              <a:rPr lang="en-US" sz="4129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 How  can you help at home, and why?</a:t>
            </a:r>
          </a:p>
          <a:p>
            <a:pPr algn="l">
              <a:lnSpc>
                <a:spcPts val="5781"/>
              </a:lnSpc>
            </a:pPr>
            <a:endParaRPr lang="en-US" sz="4129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7119984" y="9071556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3604796" y="38853"/>
            <a:ext cx="13070367" cy="325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41"/>
              </a:lnSpc>
            </a:pPr>
            <a:endParaRPr/>
          </a:p>
          <a:p>
            <a:pPr algn="l">
              <a:lnSpc>
                <a:spcPts val="4641"/>
              </a:lnSpc>
            </a:pPr>
            <a:endParaRPr/>
          </a:p>
          <a:p>
            <a:pPr algn="l">
              <a:lnSpc>
                <a:spcPts val="7861"/>
              </a:lnSpc>
            </a:pPr>
            <a:r>
              <a:rPr lang="en-US" sz="5615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What is the Junior Duke Award?</a:t>
            </a:r>
          </a:p>
          <a:p>
            <a:pPr algn="l">
              <a:lnSpc>
                <a:spcPts val="4641"/>
              </a:lnSpc>
            </a:pPr>
            <a:endParaRPr lang="en-US" sz="5615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algn="l">
              <a:lnSpc>
                <a:spcPts val="4641"/>
              </a:lnSpc>
            </a:pPr>
            <a:endParaRPr lang="en-US" sz="5615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2168975" y="2283552"/>
            <a:ext cx="5383023" cy="4358071"/>
          </a:xfrm>
          <a:custGeom>
            <a:avLst/>
            <a:gdLst/>
            <a:ahLst/>
            <a:cxnLst/>
            <a:rect l="l" t="t" r="r" b="b"/>
            <a:pathLst>
              <a:path w="5383023" h="4358071">
                <a:moveTo>
                  <a:pt x="0" y="0"/>
                </a:moveTo>
                <a:lnTo>
                  <a:pt x="5383023" y="0"/>
                </a:lnTo>
                <a:lnTo>
                  <a:pt x="5383023" y="4358071"/>
                </a:lnTo>
                <a:lnTo>
                  <a:pt x="0" y="43580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1291" t="-309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6822389" y="2283552"/>
            <a:ext cx="5062946" cy="4358071"/>
          </a:xfrm>
          <a:custGeom>
            <a:avLst/>
            <a:gdLst/>
            <a:ahLst/>
            <a:cxnLst/>
            <a:rect l="l" t="t" r="r" b="b"/>
            <a:pathLst>
              <a:path w="5062946" h="4358071">
                <a:moveTo>
                  <a:pt x="0" y="0"/>
                </a:moveTo>
                <a:lnTo>
                  <a:pt x="5062946" y="0"/>
                </a:lnTo>
                <a:lnTo>
                  <a:pt x="5062946" y="4358071"/>
                </a:lnTo>
                <a:lnTo>
                  <a:pt x="0" y="435807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6978" b="-19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1885335" y="2283552"/>
            <a:ext cx="4233690" cy="4359845"/>
          </a:xfrm>
          <a:custGeom>
            <a:avLst/>
            <a:gdLst/>
            <a:ahLst/>
            <a:cxnLst/>
            <a:rect l="l" t="t" r="r" b="b"/>
            <a:pathLst>
              <a:path w="4233690" h="4359845">
                <a:moveTo>
                  <a:pt x="0" y="0"/>
                </a:moveTo>
                <a:lnTo>
                  <a:pt x="4233690" y="0"/>
                </a:lnTo>
                <a:lnTo>
                  <a:pt x="4233690" y="4359845"/>
                </a:lnTo>
                <a:lnTo>
                  <a:pt x="0" y="435984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55522" t="-13160" r="-17924" b="-1316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860526" y="7033922"/>
            <a:ext cx="16656910" cy="1634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77980" lvl="1" indent="-338990" algn="l">
              <a:lnSpc>
                <a:spcPts val="4396"/>
              </a:lnSpc>
              <a:buFont typeface="Arial"/>
              <a:buChar char="•"/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10 age-appropriate levels of challenges aimed at developing independence, confidence and resilience</a:t>
            </a:r>
          </a:p>
          <a:p>
            <a:pPr marL="677980" lvl="1" indent="-338990" algn="l">
              <a:lnSpc>
                <a:spcPts val="4396"/>
              </a:lnSpc>
              <a:buFont typeface="Arial"/>
              <a:buChar char="•"/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challenges broaden horizons and develop awareness of others and our world</a:t>
            </a:r>
          </a:p>
          <a:p>
            <a:pPr marL="677980" lvl="1" indent="-338990" algn="l">
              <a:lnSpc>
                <a:spcPts val="4396"/>
              </a:lnSpc>
              <a:buFont typeface="Arial"/>
              <a:buChar char="•"/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completion of each level earns your child a certificate and metal badge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50771" y="9253582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8" y="0"/>
                </a:lnTo>
                <a:lnTo>
                  <a:pt x="955858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6177487" y="169004"/>
            <a:ext cx="7385061" cy="9714734"/>
          </a:xfrm>
          <a:custGeom>
            <a:avLst/>
            <a:gdLst/>
            <a:ahLst/>
            <a:cxnLst/>
            <a:rect l="l" t="t" r="r" b="b"/>
            <a:pathLst>
              <a:path w="7385061" h="9714734">
                <a:moveTo>
                  <a:pt x="0" y="0"/>
                </a:moveTo>
                <a:lnTo>
                  <a:pt x="7385062" y="0"/>
                </a:lnTo>
                <a:lnTo>
                  <a:pt x="7385062" y="9714734"/>
                </a:lnTo>
                <a:lnTo>
                  <a:pt x="0" y="971473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3577662">
            <a:off x="6973986" y="4613678"/>
            <a:ext cx="1599712" cy="645884"/>
          </a:xfrm>
          <a:custGeom>
            <a:avLst/>
            <a:gdLst/>
            <a:ahLst/>
            <a:cxnLst/>
            <a:rect l="l" t="t" r="r" b="b"/>
            <a:pathLst>
              <a:path w="1599712" h="645884">
                <a:moveTo>
                  <a:pt x="0" y="0"/>
                </a:moveTo>
                <a:lnTo>
                  <a:pt x="1599712" y="0"/>
                </a:lnTo>
                <a:lnTo>
                  <a:pt x="1599712" y="645884"/>
                </a:lnTo>
                <a:lnTo>
                  <a:pt x="0" y="6458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3774035" y="5450484"/>
            <a:ext cx="2403452" cy="727044"/>
          </a:xfrm>
          <a:custGeom>
            <a:avLst/>
            <a:gdLst/>
            <a:ahLst/>
            <a:cxnLst/>
            <a:rect l="l" t="t" r="r" b="b"/>
            <a:pathLst>
              <a:path w="2403452" h="727044">
                <a:moveTo>
                  <a:pt x="0" y="0"/>
                </a:moveTo>
                <a:lnTo>
                  <a:pt x="2403452" y="0"/>
                </a:lnTo>
                <a:lnTo>
                  <a:pt x="2403452" y="727044"/>
                </a:lnTo>
                <a:lnTo>
                  <a:pt x="0" y="7270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-939592">
            <a:off x="4321922" y="8661317"/>
            <a:ext cx="1986048" cy="561059"/>
          </a:xfrm>
          <a:custGeom>
            <a:avLst/>
            <a:gdLst/>
            <a:ahLst/>
            <a:cxnLst/>
            <a:rect l="l" t="t" r="r" b="b"/>
            <a:pathLst>
              <a:path w="1986048" h="561059">
                <a:moveTo>
                  <a:pt x="0" y="0"/>
                </a:moveTo>
                <a:lnTo>
                  <a:pt x="1986048" y="0"/>
                </a:lnTo>
                <a:lnTo>
                  <a:pt x="1986048" y="561058"/>
                </a:lnTo>
                <a:lnTo>
                  <a:pt x="0" y="5610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3723273" y="5864712"/>
            <a:ext cx="4370642" cy="1448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self reflection questions</a:t>
            </a:r>
          </a:p>
        </p:txBody>
      </p:sp>
      <p:sp>
        <p:nvSpPr>
          <p:cNvPr id="14" name="Freeform 14"/>
          <p:cNvSpPr/>
          <p:nvPr/>
        </p:nvSpPr>
        <p:spPr>
          <a:xfrm rot="7532260">
            <a:off x="11248764" y="4915341"/>
            <a:ext cx="1599712" cy="645884"/>
          </a:xfrm>
          <a:custGeom>
            <a:avLst/>
            <a:gdLst/>
            <a:ahLst/>
            <a:cxnLst/>
            <a:rect l="l" t="t" r="r" b="b"/>
            <a:pathLst>
              <a:path w="1599712" h="645884">
                <a:moveTo>
                  <a:pt x="0" y="0"/>
                </a:moveTo>
                <a:lnTo>
                  <a:pt x="1599712" y="0"/>
                </a:lnTo>
                <a:lnTo>
                  <a:pt x="1599712" y="645883"/>
                </a:lnTo>
                <a:lnTo>
                  <a:pt x="0" y="6458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rot="10519550">
            <a:off x="12866447" y="6519387"/>
            <a:ext cx="1713651" cy="518380"/>
          </a:xfrm>
          <a:custGeom>
            <a:avLst/>
            <a:gdLst/>
            <a:ahLst/>
            <a:cxnLst/>
            <a:rect l="l" t="t" r="r" b="b"/>
            <a:pathLst>
              <a:path w="1713651" h="518380">
                <a:moveTo>
                  <a:pt x="0" y="0"/>
                </a:moveTo>
                <a:lnTo>
                  <a:pt x="1713652" y="0"/>
                </a:lnTo>
                <a:lnTo>
                  <a:pt x="1713652" y="518380"/>
                </a:lnTo>
                <a:lnTo>
                  <a:pt x="0" y="51838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rot="-10531150">
            <a:off x="11664390" y="8432746"/>
            <a:ext cx="1986048" cy="561059"/>
          </a:xfrm>
          <a:custGeom>
            <a:avLst/>
            <a:gdLst/>
            <a:ahLst/>
            <a:cxnLst/>
            <a:rect l="l" t="t" r="r" b="b"/>
            <a:pathLst>
              <a:path w="1986048" h="561059">
                <a:moveTo>
                  <a:pt x="0" y="0"/>
                </a:moveTo>
                <a:lnTo>
                  <a:pt x="1986048" y="0"/>
                </a:lnTo>
                <a:lnTo>
                  <a:pt x="1986048" y="561059"/>
                </a:lnTo>
                <a:lnTo>
                  <a:pt x="0" y="56105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TextBox 17"/>
          <p:cNvSpPr txBox="1"/>
          <p:nvPr/>
        </p:nvSpPr>
        <p:spPr>
          <a:xfrm>
            <a:off x="457244" y="1668273"/>
            <a:ext cx="7651633" cy="1800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>
                <a:solidFill>
                  <a:srgbClr val="F8F8F8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 </a:t>
            </a:r>
            <a:r>
              <a:rPr lang="en-US" sz="5199" b="1">
                <a:solidFill>
                  <a:srgbClr val="57EDF7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How each challenge is set out: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657414" y="3906200"/>
            <a:ext cx="4117461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challenge explained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101609" y="8232738"/>
            <a:ext cx="5092135" cy="1247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17"/>
              </a:lnSpc>
            </a:pPr>
            <a:r>
              <a:rPr lang="en-US" sz="3583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parent’s comment &amp; assessor’s signature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36828" y="4333032"/>
            <a:ext cx="4423291" cy="1844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49"/>
              </a:lnSpc>
            </a:pPr>
            <a:r>
              <a:rPr lang="en-US" sz="3535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post-it explaining relevance of the challenge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131614" y="3374145"/>
            <a:ext cx="3269841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list of soft skills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21754" y="8232738"/>
            <a:ext cx="3838365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space for evidence</a:t>
            </a:r>
          </a:p>
        </p:txBody>
      </p:sp>
      <p:sp>
        <p:nvSpPr>
          <p:cNvPr id="23" name="Freeform 23"/>
          <p:cNvSpPr/>
          <p:nvPr/>
        </p:nvSpPr>
        <p:spPr>
          <a:xfrm>
            <a:off x="15136131" y="1028700"/>
            <a:ext cx="2123169" cy="1280979"/>
          </a:xfrm>
          <a:custGeom>
            <a:avLst/>
            <a:gdLst/>
            <a:ahLst/>
            <a:cxnLst/>
            <a:rect l="l" t="t" r="r" b="b"/>
            <a:pathLst>
              <a:path w="2123169" h="1280979">
                <a:moveTo>
                  <a:pt x="0" y="0"/>
                </a:moveTo>
                <a:lnTo>
                  <a:pt x="2123169" y="0"/>
                </a:lnTo>
                <a:lnTo>
                  <a:pt x="2123169" y="1280979"/>
                </a:lnTo>
                <a:lnTo>
                  <a:pt x="0" y="12809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50771" y="9253582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8" y="0"/>
                </a:lnTo>
                <a:lnTo>
                  <a:pt x="955858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7" name="Freeform 7"/>
          <p:cNvSpPr/>
          <p:nvPr/>
        </p:nvSpPr>
        <p:spPr>
          <a:xfrm rot="3577662">
            <a:off x="6973986" y="4613678"/>
            <a:ext cx="1599712" cy="645884"/>
          </a:xfrm>
          <a:custGeom>
            <a:avLst/>
            <a:gdLst/>
            <a:ahLst/>
            <a:cxnLst/>
            <a:rect l="l" t="t" r="r" b="b"/>
            <a:pathLst>
              <a:path w="1599712" h="645884">
                <a:moveTo>
                  <a:pt x="0" y="0"/>
                </a:moveTo>
                <a:lnTo>
                  <a:pt x="1599712" y="0"/>
                </a:lnTo>
                <a:lnTo>
                  <a:pt x="1599712" y="645884"/>
                </a:lnTo>
                <a:lnTo>
                  <a:pt x="0" y="6458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98967" y="5603702"/>
            <a:ext cx="3777219" cy="1252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81"/>
              </a:lnSpc>
            </a:pPr>
            <a:r>
              <a:rPr lang="en-US" sz="3629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self reflection questions</a:t>
            </a:r>
          </a:p>
        </p:txBody>
      </p:sp>
      <p:sp>
        <p:nvSpPr>
          <p:cNvPr id="9" name="Freeform 9"/>
          <p:cNvSpPr/>
          <p:nvPr/>
        </p:nvSpPr>
        <p:spPr>
          <a:xfrm rot="7532260">
            <a:off x="11248764" y="4915341"/>
            <a:ext cx="1599712" cy="645884"/>
          </a:xfrm>
          <a:custGeom>
            <a:avLst/>
            <a:gdLst/>
            <a:ahLst/>
            <a:cxnLst/>
            <a:rect l="l" t="t" r="r" b="b"/>
            <a:pathLst>
              <a:path w="1599712" h="645884">
                <a:moveTo>
                  <a:pt x="0" y="0"/>
                </a:moveTo>
                <a:lnTo>
                  <a:pt x="1599712" y="0"/>
                </a:lnTo>
                <a:lnTo>
                  <a:pt x="1599712" y="645883"/>
                </a:lnTo>
                <a:lnTo>
                  <a:pt x="0" y="6458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10519550">
            <a:off x="12866447" y="6519387"/>
            <a:ext cx="1713651" cy="518380"/>
          </a:xfrm>
          <a:custGeom>
            <a:avLst/>
            <a:gdLst/>
            <a:ahLst/>
            <a:cxnLst/>
            <a:rect l="l" t="t" r="r" b="b"/>
            <a:pathLst>
              <a:path w="1713651" h="518380">
                <a:moveTo>
                  <a:pt x="0" y="0"/>
                </a:moveTo>
                <a:lnTo>
                  <a:pt x="1713652" y="0"/>
                </a:lnTo>
                <a:lnTo>
                  <a:pt x="1713652" y="518380"/>
                </a:lnTo>
                <a:lnTo>
                  <a:pt x="0" y="5183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511074" y="2082760"/>
            <a:ext cx="9300934" cy="7836037"/>
          </a:xfrm>
          <a:custGeom>
            <a:avLst/>
            <a:gdLst/>
            <a:ahLst/>
            <a:cxnLst/>
            <a:rect l="l" t="t" r="r" b="b"/>
            <a:pathLst>
              <a:path w="9300934" h="7836037">
                <a:moveTo>
                  <a:pt x="0" y="0"/>
                </a:moveTo>
                <a:lnTo>
                  <a:pt x="9300934" y="0"/>
                </a:lnTo>
                <a:lnTo>
                  <a:pt x="9300934" y="7836037"/>
                </a:lnTo>
                <a:lnTo>
                  <a:pt x="0" y="783603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1674298">
            <a:off x="4268214" y="9224496"/>
            <a:ext cx="1808918" cy="511019"/>
          </a:xfrm>
          <a:custGeom>
            <a:avLst/>
            <a:gdLst/>
            <a:ahLst/>
            <a:cxnLst/>
            <a:rect l="l" t="t" r="r" b="b"/>
            <a:pathLst>
              <a:path w="1808918" h="511019">
                <a:moveTo>
                  <a:pt x="0" y="0"/>
                </a:moveTo>
                <a:lnTo>
                  <a:pt x="1808919" y="0"/>
                </a:lnTo>
                <a:lnTo>
                  <a:pt x="1808919" y="511019"/>
                </a:lnTo>
                <a:lnTo>
                  <a:pt x="0" y="51101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3367883" y="6152034"/>
            <a:ext cx="2403452" cy="727044"/>
          </a:xfrm>
          <a:custGeom>
            <a:avLst/>
            <a:gdLst/>
            <a:ahLst/>
            <a:cxnLst/>
            <a:rect l="l" t="t" r="r" b="b"/>
            <a:pathLst>
              <a:path w="2403452" h="727044">
                <a:moveTo>
                  <a:pt x="0" y="0"/>
                </a:moveTo>
                <a:lnTo>
                  <a:pt x="2403453" y="0"/>
                </a:lnTo>
                <a:lnTo>
                  <a:pt x="2403453" y="727044"/>
                </a:lnTo>
                <a:lnTo>
                  <a:pt x="0" y="72704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rot="8714747">
            <a:off x="12830943" y="9199476"/>
            <a:ext cx="1986048" cy="561059"/>
          </a:xfrm>
          <a:custGeom>
            <a:avLst/>
            <a:gdLst/>
            <a:ahLst/>
            <a:cxnLst/>
            <a:rect l="l" t="t" r="r" b="b"/>
            <a:pathLst>
              <a:path w="1986048" h="561059">
                <a:moveTo>
                  <a:pt x="0" y="0"/>
                </a:moveTo>
                <a:lnTo>
                  <a:pt x="1986048" y="0"/>
                </a:lnTo>
                <a:lnTo>
                  <a:pt x="1986048" y="561059"/>
                </a:lnTo>
                <a:lnTo>
                  <a:pt x="0" y="56105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15136131" y="1028700"/>
            <a:ext cx="2123169" cy="1280979"/>
          </a:xfrm>
          <a:custGeom>
            <a:avLst/>
            <a:gdLst/>
            <a:ahLst/>
            <a:cxnLst/>
            <a:rect l="l" t="t" r="r" b="b"/>
            <a:pathLst>
              <a:path w="2123169" h="1280979">
                <a:moveTo>
                  <a:pt x="0" y="0"/>
                </a:moveTo>
                <a:lnTo>
                  <a:pt x="2123169" y="0"/>
                </a:lnTo>
                <a:lnTo>
                  <a:pt x="2123169" y="1280979"/>
                </a:lnTo>
                <a:lnTo>
                  <a:pt x="0" y="128097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605120" y="1336453"/>
            <a:ext cx="13737370" cy="707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49"/>
              </a:lnSpc>
            </a:pPr>
            <a:r>
              <a:rPr lang="en-US" sz="4178" b="1">
                <a:solidFill>
                  <a:srgbClr val="57EDF7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How each challenge is set out in  the online version: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21754" y="3695204"/>
            <a:ext cx="4117461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challenge explained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963600" y="8321330"/>
            <a:ext cx="2785631" cy="1247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17"/>
              </a:lnSpc>
            </a:pPr>
            <a:r>
              <a:rPr lang="en-US" sz="3583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parent’s comment box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4144770" y="3483422"/>
            <a:ext cx="4423291" cy="12219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49"/>
              </a:lnSpc>
            </a:pPr>
            <a:r>
              <a:rPr lang="en-US" sz="35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relevance of the challenge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5136131" y="7216321"/>
            <a:ext cx="2660930" cy="5817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85"/>
              </a:lnSpc>
            </a:pPr>
            <a:r>
              <a:rPr lang="en-US" sz="3417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list of soft skills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93261" y="8121804"/>
            <a:ext cx="3360539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upload evidence</a:t>
            </a:r>
          </a:p>
        </p:txBody>
      </p:sp>
      <p:sp>
        <p:nvSpPr>
          <p:cNvPr id="22" name="Freeform 22"/>
          <p:cNvSpPr/>
          <p:nvPr/>
        </p:nvSpPr>
        <p:spPr>
          <a:xfrm>
            <a:off x="3458392" y="4377240"/>
            <a:ext cx="2403452" cy="727044"/>
          </a:xfrm>
          <a:custGeom>
            <a:avLst/>
            <a:gdLst/>
            <a:ahLst/>
            <a:cxnLst/>
            <a:rect l="l" t="t" r="r" b="b"/>
            <a:pathLst>
              <a:path w="2403452" h="727044">
                <a:moveTo>
                  <a:pt x="0" y="0"/>
                </a:moveTo>
                <a:lnTo>
                  <a:pt x="2403452" y="0"/>
                </a:lnTo>
                <a:lnTo>
                  <a:pt x="2403452" y="727044"/>
                </a:lnTo>
                <a:lnTo>
                  <a:pt x="0" y="72704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 rot="7795141">
            <a:off x="14482062" y="5217976"/>
            <a:ext cx="1841876" cy="557167"/>
          </a:xfrm>
          <a:custGeom>
            <a:avLst/>
            <a:gdLst/>
            <a:ahLst/>
            <a:cxnLst/>
            <a:rect l="l" t="t" r="r" b="b"/>
            <a:pathLst>
              <a:path w="1841876" h="557167">
                <a:moveTo>
                  <a:pt x="0" y="0"/>
                </a:moveTo>
                <a:lnTo>
                  <a:pt x="1841876" y="0"/>
                </a:lnTo>
                <a:lnTo>
                  <a:pt x="1841876" y="557167"/>
                </a:lnTo>
                <a:lnTo>
                  <a:pt x="0" y="55716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 rot="10714074">
            <a:off x="14349165" y="7715882"/>
            <a:ext cx="1841876" cy="557167"/>
          </a:xfrm>
          <a:custGeom>
            <a:avLst/>
            <a:gdLst/>
            <a:ahLst/>
            <a:cxnLst/>
            <a:rect l="l" t="t" r="r" b="b"/>
            <a:pathLst>
              <a:path w="1841876" h="557167">
                <a:moveTo>
                  <a:pt x="0" y="0"/>
                </a:moveTo>
                <a:lnTo>
                  <a:pt x="1841876" y="0"/>
                </a:lnTo>
                <a:lnTo>
                  <a:pt x="1841876" y="557168"/>
                </a:lnTo>
                <a:lnTo>
                  <a:pt x="0" y="5571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D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69031" y="121856"/>
            <a:ext cx="4708495" cy="4708495"/>
            <a:chOff x="0" y="0"/>
            <a:chExt cx="6350889" cy="6350889"/>
          </a:xfrm>
        </p:grpSpPr>
        <p:sp>
          <p:nvSpPr>
            <p:cNvPr id="3" name="Freeform 3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2"/>
              <a:stretch>
                <a:fillRect l="-16746" r="-1674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784688" y="394149"/>
            <a:ext cx="9420395" cy="2110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59"/>
              </a:lnSpc>
              <a:spcBef>
                <a:spcPct val="0"/>
              </a:spcBef>
            </a:pPr>
            <a:r>
              <a:rPr lang="en-US" sz="6114" b="1">
                <a:solidFill>
                  <a:srgbClr val="183E66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What kinds of challenges are involved?</a:t>
            </a:r>
          </a:p>
        </p:txBody>
      </p: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269031" y="4602552"/>
            <a:ext cx="4083120" cy="4083120"/>
            <a:chOff x="0" y="0"/>
            <a:chExt cx="6350889" cy="6350889"/>
          </a:xfrm>
        </p:grpSpPr>
        <p:sp>
          <p:nvSpPr>
            <p:cNvPr id="7" name="Freeform 7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4"/>
              <a:stretch>
                <a:fillRect t="-29711" b="-297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8647830" y="2476103"/>
            <a:ext cx="3859637" cy="3859637"/>
            <a:chOff x="0" y="0"/>
            <a:chExt cx="6350889" cy="6350889"/>
          </a:xfrm>
        </p:grpSpPr>
        <p:sp>
          <p:nvSpPr>
            <p:cNvPr id="10" name="Freeform 10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5"/>
              <a:stretch>
                <a:fillRect l="-31289" t="-2461" r="-39837" b="-1141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13212991" y="993334"/>
            <a:ext cx="5246370" cy="5246370"/>
            <a:chOff x="0" y="0"/>
            <a:chExt cx="6350889" cy="6350889"/>
          </a:xfrm>
        </p:grpSpPr>
        <p:sp>
          <p:nvSpPr>
            <p:cNvPr id="13" name="Freeform 13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6"/>
              <a:stretch>
                <a:fillRect t="-16748" b="-167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15047673" y="6152154"/>
            <a:ext cx="3859637" cy="3859637"/>
            <a:chOff x="0" y="0"/>
            <a:chExt cx="6350889" cy="6350889"/>
          </a:xfrm>
        </p:grpSpPr>
        <p:sp>
          <p:nvSpPr>
            <p:cNvPr id="16" name="Freeform 16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7"/>
              <a:stretch>
                <a:fillRect b="-3349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10577648" y="6239704"/>
            <a:ext cx="4244533" cy="4244533"/>
            <a:chOff x="0" y="0"/>
            <a:chExt cx="6350889" cy="6350889"/>
          </a:xfrm>
        </p:grpSpPr>
        <p:sp>
          <p:nvSpPr>
            <p:cNvPr id="19" name="Freeform 19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8"/>
              <a:stretch>
                <a:fillRect t="-26178" b="-2617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1" name="Group 21"/>
          <p:cNvGrpSpPr>
            <a:grpSpLocks noChangeAspect="1"/>
          </p:cNvGrpSpPr>
          <p:nvPr/>
        </p:nvGrpSpPr>
        <p:grpSpPr>
          <a:xfrm>
            <a:off x="4352151" y="2672733"/>
            <a:ext cx="3859637" cy="3859637"/>
            <a:chOff x="0" y="0"/>
            <a:chExt cx="6350889" cy="6350889"/>
          </a:xfrm>
        </p:grpSpPr>
        <p:sp>
          <p:nvSpPr>
            <p:cNvPr id="22" name="Freeform 22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9"/>
              <a:stretch>
                <a:fillRect l="-16746" r="-1674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6491411" y="6239704"/>
            <a:ext cx="3781437" cy="3781437"/>
            <a:chOff x="0" y="0"/>
            <a:chExt cx="6350889" cy="6350889"/>
          </a:xfrm>
        </p:grpSpPr>
        <p:sp>
          <p:nvSpPr>
            <p:cNvPr id="25" name="Freeform 25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10"/>
              <a:stretch>
                <a:fillRect l="-16746" r="-1674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509737" y="6676274"/>
            <a:ext cx="3715854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Gift wrapping</a:t>
            </a:r>
          </a:p>
        </p:txBody>
      </p:sp>
      <p:grpSp>
        <p:nvGrpSpPr>
          <p:cNvPr id="28" name="Group 28"/>
          <p:cNvGrpSpPr>
            <a:grpSpLocks noChangeAspect="1"/>
          </p:cNvGrpSpPr>
          <p:nvPr/>
        </p:nvGrpSpPr>
        <p:grpSpPr>
          <a:xfrm>
            <a:off x="2697358" y="7211061"/>
            <a:ext cx="3859637" cy="3859637"/>
            <a:chOff x="0" y="0"/>
            <a:chExt cx="6350889" cy="6350889"/>
          </a:xfrm>
        </p:grpSpPr>
        <p:sp>
          <p:nvSpPr>
            <p:cNvPr id="29" name="Freeform 29"/>
            <p:cNvSpPr/>
            <p:nvPr/>
          </p:nvSpPr>
          <p:spPr>
            <a:xfrm>
              <a:off x="63500" y="63500"/>
              <a:ext cx="6223889" cy="6223762"/>
            </a:xfrm>
            <a:custGeom>
              <a:avLst/>
              <a:gdLst/>
              <a:ahLst/>
              <a:cxnLst/>
              <a:rect l="l" t="t" r="r" b="b"/>
              <a:pathLst>
                <a:path w="6223889" h="6223762">
                  <a:moveTo>
                    <a:pt x="6223889" y="3111881"/>
                  </a:moveTo>
                  <a:cubicBezTo>
                    <a:pt x="6223889" y="4830572"/>
                    <a:pt x="4830572" y="6223762"/>
                    <a:pt x="3112008" y="6223762"/>
                  </a:cubicBezTo>
                  <a:cubicBezTo>
                    <a:pt x="1393444" y="6223762"/>
                    <a:pt x="0" y="4830572"/>
                    <a:pt x="0" y="3111881"/>
                  </a:cubicBezTo>
                  <a:cubicBezTo>
                    <a:pt x="0" y="1393190"/>
                    <a:pt x="1393317" y="0"/>
                    <a:pt x="3111881" y="0"/>
                  </a:cubicBezTo>
                  <a:cubicBezTo>
                    <a:pt x="4830445" y="0"/>
                    <a:pt x="6223889" y="1393317"/>
                    <a:pt x="6223889" y="3111881"/>
                  </a:cubicBezTo>
                  <a:close/>
                </a:path>
              </a:pathLst>
            </a:custGeom>
            <a:blipFill>
              <a:blip r:embed="rId11"/>
              <a:stretch>
                <a:fillRect t="-16748" b="-16748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0" y="0"/>
              <a:ext cx="6350889" cy="6350762"/>
            </a:xfrm>
            <a:custGeom>
              <a:avLst/>
              <a:gdLst/>
              <a:ahLst/>
              <a:cxnLst/>
              <a:rect l="l" t="t" r="r" b="b"/>
              <a:pathLst>
                <a:path w="6350889" h="6350762">
                  <a:moveTo>
                    <a:pt x="6350889" y="3175381"/>
                  </a:moveTo>
                  <a:cubicBezTo>
                    <a:pt x="6350889" y="4023614"/>
                    <a:pt x="6020562" y="4821047"/>
                    <a:pt x="5420868" y="5420741"/>
                  </a:cubicBezTo>
                  <a:cubicBezTo>
                    <a:pt x="4821174" y="6020436"/>
                    <a:pt x="4023741" y="6350762"/>
                    <a:pt x="3175508" y="6350762"/>
                  </a:cubicBezTo>
                  <a:cubicBezTo>
                    <a:pt x="2327275" y="6350762"/>
                    <a:pt x="1529842" y="6020435"/>
                    <a:pt x="930148" y="5420741"/>
                  </a:cubicBezTo>
                  <a:cubicBezTo>
                    <a:pt x="330327" y="4821047"/>
                    <a:pt x="0" y="4023614"/>
                    <a:pt x="0" y="3175381"/>
                  </a:cubicBezTo>
                  <a:cubicBezTo>
                    <a:pt x="0" y="2327148"/>
                    <a:pt x="330327" y="1529715"/>
                    <a:pt x="930021" y="930021"/>
                  </a:cubicBezTo>
                  <a:cubicBezTo>
                    <a:pt x="1529715" y="330327"/>
                    <a:pt x="2327275" y="0"/>
                    <a:pt x="3175381" y="0"/>
                  </a:cubicBezTo>
                  <a:cubicBezTo>
                    <a:pt x="4023614" y="0"/>
                    <a:pt x="4821047" y="330327"/>
                    <a:pt x="5420741" y="930021"/>
                  </a:cubicBezTo>
                  <a:cubicBezTo>
                    <a:pt x="6020562" y="1529842"/>
                    <a:pt x="6350889" y="2327275"/>
                    <a:pt x="6350889" y="3175381"/>
                  </a:cubicBezTo>
                  <a:close/>
                </a:path>
              </a:pathLst>
            </a:custGeom>
            <a:blipFill>
              <a:blip r:embed="rId3"/>
              <a:stretch>
                <a:fillRect l="-30" r="-30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765351" y="7556"/>
            <a:ext cx="3715854" cy="16696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78"/>
              </a:lnSpc>
            </a:pPr>
            <a:r>
              <a:rPr lang="en-US" sz="5698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Fire building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556995" y="8865646"/>
            <a:ext cx="3715854" cy="709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Cooking</a:t>
            </a:r>
          </a:p>
        </p:txBody>
      </p:sp>
      <p:sp>
        <p:nvSpPr>
          <p:cNvPr id="33" name="TextBox 33"/>
          <p:cNvSpPr txBox="1"/>
          <p:nvPr/>
        </p:nvSpPr>
        <p:spPr>
          <a:xfrm rot="2383588">
            <a:off x="11362658" y="5910388"/>
            <a:ext cx="4939776" cy="20162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47"/>
              </a:lnSpc>
            </a:pPr>
            <a:r>
              <a:rPr lang="en-US" sz="5819" b="1">
                <a:solidFill>
                  <a:srgbClr val="183E66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Dramatic reading</a:t>
            </a:r>
          </a:p>
        </p:txBody>
      </p:sp>
      <p:sp>
        <p:nvSpPr>
          <p:cNvPr id="34" name="TextBox 34"/>
          <p:cNvSpPr txBox="1"/>
          <p:nvPr/>
        </p:nvSpPr>
        <p:spPr>
          <a:xfrm rot="-652631">
            <a:off x="8748598" y="2306014"/>
            <a:ext cx="3286439" cy="1472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48"/>
              </a:lnSpc>
            </a:pPr>
            <a:r>
              <a:rPr lang="en-US" sz="5462" b="1">
                <a:solidFill>
                  <a:srgbClr val="D64309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Risk taking</a:t>
            </a:r>
          </a:p>
        </p:txBody>
      </p:sp>
      <p:sp>
        <p:nvSpPr>
          <p:cNvPr id="35" name="TextBox 35"/>
          <p:cNvSpPr txBox="1"/>
          <p:nvPr/>
        </p:nvSpPr>
        <p:spPr>
          <a:xfrm rot="640536">
            <a:off x="14250134" y="1462"/>
            <a:ext cx="4101717" cy="18527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83"/>
              </a:lnSpc>
            </a:pPr>
            <a:r>
              <a:rPr lang="en-US" sz="7273" b="1">
                <a:solidFill>
                  <a:srgbClr val="D64309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Budgeting</a:t>
            </a:r>
          </a:p>
        </p:txBody>
      </p:sp>
      <p:sp>
        <p:nvSpPr>
          <p:cNvPr id="36" name="TextBox 36"/>
          <p:cNvSpPr txBox="1"/>
          <p:nvPr/>
        </p:nvSpPr>
        <p:spPr>
          <a:xfrm rot="-1788309">
            <a:off x="4442402" y="2626144"/>
            <a:ext cx="2335888" cy="12133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78"/>
              </a:lnSpc>
            </a:pPr>
            <a:r>
              <a:rPr lang="en-US" sz="5698" b="1">
                <a:solidFill>
                  <a:srgbClr val="3A4655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Chores</a:t>
            </a:r>
          </a:p>
        </p:txBody>
      </p:sp>
      <p:sp>
        <p:nvSpPr>
          <p:cNvPr id="37" name="TextBox 37"/>
          <p:cNvSpPr txBox="1"/>
          <p:nvPr/>
        </p:nvSpPr>
        <p:spPr>
          <a:xfrm rot="-652631">
            <a:off x="15404190" y="8220967"/>
            <a:ext cx="2238076" cy="1039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20"/>
              </a:lnSpc>
            </a:pPr>
            <a:r>
              <a:rPr lang="en-US" sz="3157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tooth brushing</a:t>
            </a:r>
          </a:p>
        </p:txBody>
      </p:sp>
      <p:sp>
        <p:nvSpPr>
          <p:cNvPr id="38" name="TextBox 38"/>
          <p:cNvSpPr txBox="1"/>
          <p:nvPr/>
        </p:nvSpPr>
        <p:spPr>
          <a:xfrm rot="-1197135">
            <a:off x="2876637" y="7081312"/>
            <a:ext cx="2665405" cy="12127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14"/>
              </a:lnSpc>
            </a:pPr>
            <a:r>
              <a:rPr lang="en-US" sz="4653" b="1">
                <a:solidFill>
                  <a:srgbClr val="3A4655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Adventure</a:t>
            </a:r>
          </a:p>
        </p:txBody>
      </p:sp>
      <p:sp>
        <p:nvSpPr>
          <p:cNvPr id="39" name="Freeform 39"/>
          <p:cNvSpPr/>
          <p:nvPr/>
        </p:nvSpPr>
        <p:spPr>
          <a:xfrm>
            <a:off x="269031" y="8822067"/>
            <a:ext cx="2123169" cy="1280979"/>
          </a:xfrm>
          <a:custGeom>
            <a:avLst/>
            <a:gdLst/>
            <a:ahLst/>
            <a:cxnLst/>
            <a:rect l="l" t="t" r="r" b="b"/>
            <a:pathLst>
              <a:path w="2123169" h="1280979">
                <a:moveTo>
                  <a:pt x="0" y="0"/>
                </a:moveTo>
                <a:lnTo>
                  <a:pt x="2123169" y="0"/>
                </a:lnTo>
                <a:lnTo>
                  <a:pt x="2123169" y="1280979"/>
                </a:lnTo>
                <a:lnTo>
                  <a:pt x="0" y="128097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99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0980540" y="9258300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2485268" y="29328"/>
            <a:ext cx="14936282" cy="42382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03"/>
              </a:lnSpc>
            </a:pPr>
            <a:endParaRPr/>
          </a:p>
          <a:p>
            <a:pPr algn="l">
              <a:lnSpc>
                <a:spcPts val="5303"/>
              </a:lnSpc>
            </a:pPr>
            <a:endParaRPr/>
          </a:p>
          <a:p>
            <a:pPr algn="l">
              <a:lnSpc>
                <a:spcPts val="7543"/>
              </a:lnSpc>
            </a:pPr>
            <a:r>
              <a:rPr lang="en-US" sz="5388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Why are we offering the Award at school?</a:t>
            </a:r>
          </a:p>
          <a:p>
            <a:pPr algn="l">
              <a:lnSpc>
                <a:spcPts val="5303"/>
              </a:lnSpc>
            </a:pPr>
            <a:endParaRPr lang="en-US" sz="5388" b="1">
              <a:solidFill>
                <a:srgbClr val="000000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algn="l">
              <a:lnSpc>
                <a:spcPts val="5303"/>
              </a:lnSpc>
            </a:pPr>
            <a:endParaRPr lang="en-US" sz="5388" b="1">
              <a:solidFill>
                <a:srgbClr val="000000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algn="l">
              <a:lnSpc>
                <a:spcPts val="5303"/>
              </a:lnSpc>
            </a:pPr>
            <a:endParaRPr lang="en-US" sz="5388" b="1">
              <a:solidFill>
                <a:srgbClr val="000000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4158116" y="2405427"/>
            <a:ext cx="10780915" cy="4940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58"/>
              </a:lnSpc>
            </a:pP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Our students will:</a:t>
            </a:r>
          </a:p>
          <a:p>
            <a:pPr marL="961943" lvl="1" indent="-480971" algn="l">
              <a:lnSpc>
                <a:spcPts val="5658"/>
              </a:lnSpc>
              <a:buFont typeface="Arial"/>
              <a:buChar char="•"/>
            </a:pP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become more </a:t>
            </a:r>
            <a:r>
              <a:rPr lang="en-US" sz="4455" b="1">
                <a:solidFill>
                  <a:srgbClr val="57EDF7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capable &amp; independent</a:t>
            </a:r>
          </a:p>
          <a:p>
            <a:pPr marL="961943" lvl="1" indent="-480971" algn="l">
              <a:lnSpc>
                <a:spcPts val="5658"/>
              </a:lnSpc>
              <a:buFont typeface="Arial"/>
              <a:buChar char="•"/>
            </a:pP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fail a few times on the road to success and therefore develop </a:t>
            </a:r>
            <a:r>
              <a:rPr lang="en-US" sz="4455" b="1">
                <a:solidFill>
                  <a:srgbClr val="D64309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resilience</a:t>
            </a:r>
          </a:p>
          <a:p>
            <a:pPr marL="961943" lvl="1" indent="-480971" algn="l">
              <a:lnSpc>
                <a:spcPts val="5658"/>
              </a:lnSpc>
              <a:buFont typeface="Arial"/>
              <a:buChar char="•"/>
            </a:pP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need to </a:t>
            </a:r>
            <a:r>
              <a:rPr lang="en-US" sz="4455" b="1">
                <a:solidFill>
                  <a:srgbClr val="ACFBFB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persevere </a:t>
            </a: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in order that they complete a level</a:t>
            </a:r>
          </a:p>
          <a:p>
            <a:pPr marL="961943" lvl="1" indent="-480971" algn="l">
              <a:lnSpc>
                <a:spcPts val="5658"/>
              </a:lnSpc>
              <a:buFont typeface="Arial"/>
              <a:buChar char="•"/>
            </a:pP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feel immense </a:t>
            </a:r>
            <a:r>
              <a:rPr lang="en-US" sz="4455" b="1">
                <a:solidFill>
                  <a:srgbClr val="F7703B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pride</a:t>
            </a:r>
            <a:r>
              <a:rPr lang="en-US" sz="4455" b="1">
                <a:solidFill>
                  <a:srgbClr val="218996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 </a:t>
            </a:r>
            <a:r>
              <a:rPr lang="en-US" sz="445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on completion.</a:t>
            </a:r>
          </a:p>
        </p:txBody>
      </p:sp>
      <p:sp>
        <p:nvSpPr>
          <p:cNvPr id="11" name="Freeform 11"/>
          <p:cNvSpPr/>
          <p:nvPr/>
        </p:nvSpPr>
        <p:spPr>
          <a:xfrm>
            <a:off x="-112683" y="3096367"/>
            <a:ext cx="6310118" cy="7086748"/>
          </a:xfrm>
          <a:custGeom>
            <a:avLst/>
            <a:gdLst/>
            <a:ahLst/>
            <a:cxnLst/>
            <a:rect l="l" t="t" r="r" b="b"/>
            <a:pathLst>
              <a:path w="6310118" h="7086748">
                <a:moveTo>
                  <a:pt x="0" y="0"/>
                </a:moveTo>
                <a:lnTo>
                  <a:pt x="6310118" y="0"/>
                </a:lnTo>
                <a:lnTo>
                  <a:pt x="6310118" y="7086748"/>
                </a:lnTo>
                <a:lnTo>
                  <a:pt x="0" y="70867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11645617" y="2782309"/>
            <a:ext cx="8865812" cy="7400806"/>
          </a:xfrm>
          <a:custGeom>
            <a:avLst/>
            <a:gdLst/>
            <a:ahLst/>
            <a:cxnLst/>
            <a:rect l="l" t="t" r="r" b="b"/>
            <a:pathLst>
              <a:path w="8865812" h="7400806">
                <a:moveTo>
                  <a:pt x="0" y="0"/>
                </a:moveTo>
                <a:lnTo>
                  <a:pt x="8865812" y="0"/>
                </a:lnTo>
                <a:lnTo>
                  <a:pt x="8865812" y="7400806"/>
                </a:lnTo>
                <a:lnTo>
                  <a:pt x="0" y="74008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99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7119984" y="9071556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7" name="Freeform 7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4527547" y="2086999"/>
            <a:ext cx="13203040" cy="6282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each challenge shows a list of the </a:t>
            </a:r>
            <a:r>
              <a:rPr lang="en-US" sz="3635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soft skills</a:t>
            </a: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 children will be utilising</a:t>
            </a:r>
          </a:p>
          <a:p>
            <a:pPr algn="l">
              <a:lnSpc>
                <a:spcPts val="4617"/>
              </a:lnSpc>
            </a:pPr>
            <a:endParaRPr lang="en-US" sz="3635">
              <a:solidFill>
                <a:srgbClr val="000000"/>
              </a:solidFill>
              <a:latin typeface="Brandon Grotesque"/>
              <a:ea typeface="Brandon Grotesque"/>
              <a:cs typeface="Brandon Grotesque"/>
              <a:sym typeface="Brandon Grotesque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to complete each challenge, children need to </a:t>
            </a:r>
            <a:r>
              <a:rPr lang="en-US" sz="3635" b="1">
                <a:solidFill>
                  <a:srgbClr val="FFDC52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problem solve</a:t>
            </a:r>
            <a:r>
              <a:rPr lang="en-US" sz="3635">
                <a:solidFill>
                  <a:srgbClr val="FFDC52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 </a:t>
            </a: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and </a:t>
            </a:r>
            <a:r>
              <a:rPr lang="en-US" sz="3635" b="1">
                <a:solidFill>
                  <a:srgbClr val="EBB734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plan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EBB734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your child’s </a:t>
            </a:r>
            <a:r>
              <a:rPr lang="en-US" sz="3635" b="1">
                <a:solidFill>
                  <a:srgbClr val="D64309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time management</a:t>
            </a: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 skills will be developed and they will begin to see that they can </a:t>
            </a:r>
            <a:r>
              <a:rPr lang="en-US" sz="3635" b="1">
                <a:solidFill>
                  <a:srgbClr val="57EDF7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achieve</a:t>
            </a: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 whatever they choose!</a:t>
            </a:r>
          </a:p>
          <a:p>
            <a:pPr algn="l">
              <a:lnSpc>
                <a:spcPts val="4617"/>
              </a:lnSpc>
            </a:pPr>
            <a:endParaRPr lang="en-US" sz="3635">
              <a:solidFill>
                <a:srgbClr val="000000"/>
              </a:solidFill>
              <a:latin typeface="Brandon Grotesque"/>
              <a:ea typeface="Brandon Grotesque"/>
              <a:cs typeface="Brandon Grotesque"/>
              <a:sym typeface="Brandon Grotesque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they may discover new </a:t>
            </a: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talents</a:t>
            </a: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 or </a:t>
            </a: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passions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>
                <a:solidFill>
                  <a:srgbClr val="000000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we are always looking to encourage more </a:t>
            </a:r>
            <a:r>
              <a:rPr lang="en-US" sz="3635" b="1">
                <a:solidFill>
                  <a:srgbClr val="ACFBFB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parental engagement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ACFBFB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-1024622" y="1256691"/>
            <a:ext cx="6289180" cy="10474371"/>
          </a:xfrm>
          <a:custGeom>
            <a:avLst/>
            <a:gdLst/>
            <a:ahLst/>
            <a:cxnLst/>
            <a:rect l="l" t="t" r="r" b="b"/>
            <a:pathLst>
              <a:path w="6289180" h="10474371">
                <a:moveTo>
                  <a:pt x="0" y="0"/>
                </a:moveTo>
                <a:lnTo>
                  <a:pt x="6289179" y="0"/>
                </a:lnTo>
                <a:lnTo>
                  <a:pt x="6289179" y="10474371"/>
                </a:lnTo>
                <a:lnTo>
                  <a:pt x="0" y="104743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D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7119984" y="9071556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500412" y="9191625"/>
            <a:ext cx="3287175" cy="5360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183E66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29873" y="752780"/>
            <a:ext cx="4595347" cy="305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183E66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3869483" y="995964"/>
            <a:ext cx="10549034" cy="2145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41"/>
              </a:lnSpc>
            </a:pPr>
            <a:endParaRPr/>
          </a:p>
          <a:p>
            <a:pPr algn="l">
              <a:lnSpc>
                <a:spcPts val="8141"/>
              </a:lnSpc>
            </a:pPr>
            <a:r>
              <a:rPr lang="en-US" sz="5815" b="1">
                <a:solidFill>
                  <a:srgbClr val="218996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What will your child need to do?</a:t>
            </a:r>
          </a:p>
          <a:p>
            <a:pPr algn="l">
              <a:lnSpc>
                <a:spcPts val="4641"/>
              </a:lnSpc>
            </a:pPr>
            <a:endParaRPr lang="en-US" sz="5815" b="1">
              <a:solidFill>
                <a:srgbClr val="218996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335864" y="2501135"/>
            <a:ext cx="16952136" cy="7365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They will need to: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choose which of the challenges they would like to complete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listen at school and work with you at home to complete each challenge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search for the correct Assessor at school and explain more about each challenge to an adult - we are pushing them out of their comfort zone!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ask their teachers if they need help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write their self reflections in full sentences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attach evidence of them completing each challenge</a:t>
            </a: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b="1">
                <a:solidFill>
                  <a:srgbClr val="000000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sort problems for themselves!</a:t>
            </a:r>
          </a:p>
          <a:p>
            <a:pPr algn="l">
              <a:lnSpc>
                <a:spcPts val="5880"/>
              </a:lnSpc>
            </a:pPr>
            <a:endParaRPr lang="en-US" sz="4200" b="1">
              <a:solidFill>
                <a:srgbClr val="000000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89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7119984" y="9071556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3442833" y="707163"/>
            <a:ext cx="11425079" cy="2167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41"/>
              </a:lnSpc>
            </a:pPr>
            <a:endParaRPr/>
          </a:p>
          <a:p>
            <a:pPr algn="l">
              <a:lnSpc>
                <a:spcPts val="8281"/>
              </a:lnSpc>
            </a:pPr>
            <a:r>
              <a:rPr lang="en-US" sz="5915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How  can you help at home, and why?</a:t>
            </a:r>
          </a:p>
          <a:p>
            <a:pPr algn="l">
              <a:lnSpc>
                <a:spcPts val="4641"/>
              </a:lnSpc>
            </a:pPr>
            <a:endParaRPr lang="en-US" sz="5915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43090" y="2548760"/>
            <a:ext cx="17224565" cy="6854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Encourage your child to work on their challenges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‘guide’ them instead of ‘doing’ things for them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forgive the mess 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allow more time for tasks to be completed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take photos of them throughout the process &amp; print them out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marL="784914" lvl="1" indent="-392457" algn="l">
              <a:lnSpc>
                <a:spcPts val="4617"/>
              </a:lnSpc>
              <a:buFont typeface="Arial"/>
              <a:buChar char="•"/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allow them to fail a few time and embrace the ‘struggle’ as this will help them to develop resilience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89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60526" y="-666682"/>
            <a:ext cx="1721053" cy="1817492"/>
          </a:xfrm>
          <a:custGeom>
            <a:avLst/>
            <a:gdLst/>
            <a:ahLst/>
            <a:cxnLst/>
            <a:rect l="l" t="t" r="r" b="b"/>
            <a:pathLst>
              <a:path w="1721053" h="1817492">
                <a:moveTo>
                  <a:pt x="0" y="0"/>
                </a:moveTo>
                <a:lnTo>
                  <a:pt x="1721052" y="0"/>
                </a:lnTo>
                <a:lnTo>
                  <a:pt x="1721052" y="1817492"/>
                </a:lnTo>
                <a:lnTo>
                  <a:pt x="0" y="1817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-1473775" y="8186234"/>
            <a:ext cx="3486969" cy="3682362"/>
          </a:xfrm>
          <a:custGeom>
            <a:avLst/>
            <a:gdLst/>
            <a:ahLst/>
            <a:cxnLst/>
            <a:rect l="l" t="t" r="r" b="b"/>
            <a:pathLst>
              <a:path w="3486969" h="3682362">
                <a:moveTo>
                  <a:pt x="0" y="0"/>
                </a:moveTo>
                <a:lnTo>
                  <a:pt x="3486969" y="0"/>
                </a:lnTo>
                <a:lnTo>
                  <a:pt x="3486969" y="3682362"/>
                </a:lnTo>
                <a:lnTo>
                  <a:pt x="0" y="36823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7119984" y="9071556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5392905" y="-1612182"/>
            <a:ext cx="4410018" cy="4189517"/>
          </a:xfrm>
          <a:custGeom>
            <a:avLst/>
            <a:gdLst/>
            <a:ahLst/>
            <a:cxnLst/>
            <a:rect l="l" t="t" r="r" b="b"/>
            <a:pathLst>
              <a:path w="4410018" h="4189517">
                <a:moveTo>
                  <a:pt x="0" y="0"/>
                </a:moveTo>
                <a:lnTo>
                  <a:pt x="4410017" y="0"/>
                </a:lnTo>
                <a:lnTo>
                  <a:pt x="4410017" y="4189517"/>
                </a:lnTo>
                <a:lnTo>
                  <a:pt x="0" y="41895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-67172" y="3643572"/>
            <a:ext cx="3814783" cy="5999693"/>
          </a:xfrm>
          <a:custGeom>
            <a:avLst/>
            <a:gdLst/>
            <a:ahLst/>
            <a:cxnLst/>
            <a:rect l="l" t="t" r="r" b="b"/>
            <a:pathLst>
              <a:path w="3814783" h="5999693">
                <a:moveTo>
                  <a:pt x="0" y="0"/>
                </a:moveTo>
                <a:lnTo>
                  <a:pt x="3814783" y="0"/>
                </a:lnTo>
                <a:lnTo>
                  <a:pt x="3814783" y="5999693"/>
                </a:lnTo>
                <a:lnTo>
                  <a:pt x="0" y="599969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928706" y="1078304"/>
            <a:ext cx="6353386" cy="8471181"/>
          </a:xfrm>
          <a:custGeom>
            <a:avLst/>
            <a:gdLst/>
            <a:ahLst/>
            <a:cxnLst/>
            <a:rect l="l" t="t" r="r" b="b"/>
            <a:pathLst>
              <a:path w="6353386" h="8471181">
                <a:moveTo>
                  <a:pt x="0" y="0"/>
                </a:moveTo>
                <a:lnTo>
                  <a:pt x="6353385" y="0"/>
                </a:lnTo>
                <a:lnTo>
                  <a:pt x="6353385" y="8471181"/>
                </a:lnTo>
                <a:lnTo>
                  <a:pt x="0" y="84711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163970" y="524292"/>
            <a:ext cx="12228935" cy="2514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47"/>
              </a:lnSpc>
            </a:pPr>
            <a:endParaRPr/>
          </a:p>
          <a:p>
            <a:pPr algn="l">
              <a:lnSpc>
                <a:spcPts val="7523"/>
              </a:lnSpc>
            </a:pPr>
            <a:r>
              <a:rPr lang="en-US" sz="5374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How  can you help at home, and why?</a:t>
            </a:r>
          </a:p>
          <a:p>
            <a:pPr algn="l">
              <a:lnSpc>
                <a:spcPts val="6347"/>
              </a:lnSpc>
            </a:pPr>
            <a:endParaRPr lang="en-US" sz="5374" b="1">
              <a:solidFill>
                <a:srgbClr val="F8F8F8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3497586" y="2548760"/>
            <a:ext cx="9244548" cy="4568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17"/>
              </a:lnSpc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Most importantly, have fun with your child as they try these new tasks!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algn="l">
              <a:lnSpc>
                <a:spcPts val="4617"/>
              </a:lnSpc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Embrace the madness; they will only be little for a short amount of time!</a:t>
            </a:r>
          </a:p>
          <a:p>
            <a:pPr algn="l">
              <a:lnSpc>
                <a:spcPts val="4617"/>
              </a:lnSpc>
            </a:pPr>
            <a:endParaRPr lang="en-US" sz="3635" b="1">
              <a:solidFill>
                <a:srgbClr val="FFFFFF"/>
              </a:solidFill>
              <a:latin typeface="Brandon Grotesque Bold"/>
              <a:ea typeface="Brandon Grotesque Bold"/>
              <a:cs typeface="Brandon Grotesque Bold"/>
              <a:sym typeface="Brandon Grotesque Bold"/>
            </a:endParaRPr>
          </a:p>
          <a:p>
            <a:pPr algn="l">
              <a:lnSpc>
                <a:spcPts val="4617"/>
              </a:lnSpc>
            </a:pPr>
            <a:r>
              <a:rPr lang="en-US" sz="3635" b="1">
                <a:solidFill>
                  <a:srgbClr val="FFFFFF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They love you, want to spend time with you and want to impress you!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4540389" y="9482810"/>
            <a:ext cx="1387933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First Aid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4731068" y="1319530"/>
            <a:ext cx="6463758" cy="6825957"/>
          </a:xfrm>
          <a:custGeom>
            <a:avLst/>
            <a:gdLst/>
            <a:ahLst/>
            <a:cxnLst/>
            <a:rect l="l" t="t" r="r" b="b"/>
            <a:pathLst>
              <a:path w="6463758" h="6825957">
                <a:moveTo>
                  <a:pt x="0" y="0"/>
                </a:moveTo>
                <a:lnTo>
                  <a:pt x="6463758" y="0"/>
                </a:lnTo>
                <a:lnTo>
                  <a:pt x="6463758" y="6825957"/>
                </a:lnTo>
                <a:lnTo>
                  <a:pt x="0" y="68259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580" r="-5580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0879687" y="9159803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8" y="0"/>
                </a:lnTo>
                <a:lnTo>
                  <a:pt x="955858" y="955858"/>
                </a:lnTo>
                <a:lnTo>
                  <a:pt x="0" y="955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5790096" y="-666682"/>
            <a:ext cx="3434948" cy="3263201"/>
          </a:xfrm>
          <a:custGeom>
            <a:avLst/>
            <a:gdLst/>
            <a:ahLst/>
            <a:cxnLst/>
            <a:rect l="l" t="t" r="r" b="b"/>
            <a:pathLst>
              <a:path w="3434948" h="3263201">
                <a:moveTo>
                  <a:pt x="0" y="0"/>
                </a:moveTo>
                <a:lnTo>
                  <a:pt x="3434948" y="0"/>
                </a:lnTo>
                <a:lnTo>
                  <a:pt x="3434948" y="3263200"/>
                </a:lnTo>
                <a:lnTo>
                  <a:pt x="0" y="3263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2961376" y="3300753"/>
            <a:ext cx="5657439" cy="6905403"/>
          </a:xfrm>
          <a:custGeom>
            <a:avLst/>
            <a:gdLst/>
            <a:ahLst/>
            <a:cxnLst/>
            <a:rect l="l" t="t" r="r" b="b"/>
            <a:pathLst>
              <a:path w="5657439" h="6905403">
                <a:moveTo>
                  <a:pt x="0" y="0"/>
                </a:moveTo>
                <a:lnTo>
                  <a:pt x="5657439" y="0"/>
                </a:lnTo>
                <a:lnTo>
                  <a:pt x="5657439" y="6905403"/>
                </a:lnTo>
                <a:lnTo>
                  <a:pt x="0" y="69054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-1317685" y="3161925"/>
            <a:ext cx="6890504" cy="7125075"/>
          </a:xfrm>
          <a:custGeom>
            <a:avLst/>
            <a:gdLst/>
            <a:ahLst/>
            <a:cxnLst/>
            <a:rect l="l" t="t" r="r" b="b"/>
            <a:pathLst>
              <a:path w="6890504" h="7125075">
                <a:moveTo>
                  <a:pt x="0" y="0"/>
                </a:moveTo>
                <a:lnTo>
                  <a:pt x="6890504" y="0"/>
                </a:lnTo>
                <a:lnTo>
                  <a:pt x="6890504" y="7125075"/>
                </a:lnTo>
                <a:lnTo>
                  <a:pt x="0" y="712507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7500461" y="9191625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229873" y="752780"/>
            <a:ext cx="4595347" cy="309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FOR AGES 3 - 13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98430" y="1853877"/>
            <a:ext cx="8091139" cy="60875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52"/>
              </a:lnSpc>
            </a:pPr>
            <a:r>
              <a:rPr lang="en-US" sz="4965">
                <a:solidFill>
                  <a:srgbClr val="F8F8F8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THE</a:t>
            </a:r>
          </a:p>
          <a:p>
            <a:pPr algn="ctr">
              <a:lnSpc>
                <a:spcPts val="6952"/>
              </a:lnSpc>
            </a:pPr>
            <a:endParaRPr lang="en-US" sz="4965">
              <a:solidFill>
                <a:srgbClr val="F8F8F8"/>
              </a:solidFill>
              <a:latin typeface="Brandon Grotesque"/>
              <a:ea typeface="Brandon Grotesque"/>
              <a:cs typeface="Brandon Grotesque"/>
              <a:sym typeface="Brandon Grotesque"/>
            </a:endParaRPr>
          </a:p>
          <a:p>
            <a:pPr algn="ctr">
              <a:lnSpc>
                <a:spcPts val="6952"/>
              </a:lnSpc>
            </a:pPr>
            <a:endParaRPr lang="en-US" sz="4965">
              <a:solidFill>
                <a:srgbClr val="F8F8F8"/>
              </a:solidFill>
              <a:latin typeface="Brandon Grotesque"/>
              <a:ea typeface="Brandon Grotesque"/>
              <a:cs typeface="Brandon Grotesque"/>
              <a:sym typeface="Brandon Grotesque"/>
            </a:endParaRPr>
          </a:p>
          <a:p>
            <a:pPr algn="ctr">
              <a:lnSpc>
                <a:spcPts val="6952"/>
              </a:lnSpc>
              <a:spcBef>
                <a:spcPct val="0"/>
              </a:spcBef>
            </a:pPr>
            <a:r>
              <a:rPr lang="en-US" sz="4965">
                <a:solidFill>
                  <a:srgbClr val="F8F8F8"/>
                </a:solidFill>
                <a:latin typeface="Brandon Grotesque"/>
                <a:ea typeface="Brandon Grotesque"/>
                <a:cs typeface="Brandon Grotesque"/>
                <a:sym typeface="Brandon Grotesque"/>
              </a:rPr>
              <a:t>WILL BE ONE OF THE BEST THINGS WE CAN ALL DO FOR YOUR CHILD IF WE WORK TOGETHER! </a:t>
            </a:r>
          </a:p>
        </p:txBody>
      </p:sp>
      <p:sp>
        <p:nvSpPr>
          <p:cNvPr id="11" name="Freeform 11"/>
          <p:cNvSpPr/>
          <p:nvPr/>
        </p:nvSpPr>
        <p:spPr>
          <a:xfrm>
            <a:off x="7752309" y="2161884"/>
            <a:ext cx="2783382" cy="2783382"/>
          </a:xfrm>
          <a:custGeom>
            <a:avLst/>
            <a:gdLst/>
            <a:ahLst/>
            <a:cxnLst/>
            <a:rect l="l" t="t" r="r" b="b"/>
            <a:pathLst>
              <a:path w="2783382" h="2783382">
                <a:moveTo>
                  <a:pt x="0" y="0"/>
                </a:moveTo>
                <a:lnTo>
                  <a:pt x="2783382" y="0"/>
                </a:lnTo>
                <a:lnTo>
                  <a:pt x="2783382" y="2783382"/>
                </a:lnTo>
                <a:lnTo>
                  <a:pt x="0" y="27833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3E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43090" y="105528"/>
            <a:ext cx="1718780" cy="1718780"/>
          </a:xfrm>
          <a:custGeom>
            <a:avLst/>
            <a:gdLst/>
            <a:ahLst/>
            <a:cxnLst/>
            <a:rect l="l" t="t" r="r" b="b"/>
            <a:pathLst>
              <a:path w="1718780" h="1718780">
                <a:moveTo>
                  <a:pt x="0" y="0"/>
                </a:moveTo>
                <a:lnTo>
                  <a:pt x="1718780" y="0"/>
                </a:lnTo>
                <a:lnTo>
                  <a:pt x="1718780" y="1718780"/>
                </a:lnTo>
                <a:lnTo>
                  <a:pt x="0" y="17187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7029640" y="9172409"/>
            <a:ext cx="955859" cy="955859"/>
          </a:xfrm>
          <a:custGeom>
            <a:avLst/>
            <a:gdLst/>
            <a:ahLst/>
            <a:cxnLst/>
            <a:rect l="l" t="t" r="r" b="b"/>
            <a:pathLst>
              <a:path w="955859" h="955859">
                <a:moveTo>
                  <a:pt x="0" y="0"/>
                </a:moveTo>
                <a:lnTo>
                  <a:pt x="955859" y="0"/>
                </a:lnTo>
                <a:lnTo>
                  <a:pt x="955859" y="955859"/>
                </a:lnTo>
                <a:lnTo>
                  <a:pt x="0" y="9558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5790096" y="-666682"/>
            <a:ext cx="3434948" cy="3263201"/>
          </a:xfrm>
          <a:custGeom>
            <a:avLst/>
            <a:gdLst/>
            <a:ahLst/>
            <a:cxnLst/>
            <a:rect l="l" t="t" r="r" b="b"/>
            <a:pathLst>
              <a:path w="3434948" h="3263201">
                <a:moveTo>
                  <a:pt x="0" y="0"/>
                </a:moveTo>
                <a:lnTo>
                  <a:pt x="3434948" y="0"/>
                </a:lnTo>
                <a:lnTo>
                  <a:pt x="3434948" y="3263200"/>
                </a:lnTo>
                <a:lnTo>
                  <a:pt x="0" y="32632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883054" y="538747"/>
            <a:ext cx="8285858" cy="9322082"/>
          </a:xfrm>
          <a:custGeom>
            <a:avLst/>
            <a:gdLst/>
            <a:ahLst/>
            <a:cxnLst/>
            <a:rect l="l" t="t" r="r" b="b"/>
            <a:pathLst>
              <a:path w="8285858" h="9322082">
                <a:moveTo>
                  <a:pt x="0" y="0"/>
                </a:moveTo>
                <a:lnTo>
                  <a:pt x="8285858" y="0"/>
                </a:lnTo>
                <a:lnTo>
                  <a:pt x="8285858" y="9322082"/>
                </a:lnTo>
                <a:lnTo>
                  <a:pt x="0" y="93220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1374" r="-51593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3665118" y="9413012"/>
            <a:ext cx="3287079" cy="53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</a:pPr>
            <a:r>
              <a:rPr lang="en-US" sz="3140" b="1">
                <a:solidFill>
                  <a:srgbClr val="F8F8F8"/>
                </a:solidFill>
                <a:latin typeface="Brandon Grotesque Bold"/>
                <a:ea typeface="Brandon Grotesque Bold"/>
                <a:cs typeface="Brandon Grotesque Bold"/>
                <a:sym typeface="Brandon Grotesque Bold"/>
              </a:rPr>
              <a:t>www.juniorduke.com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131531" y="500647"/>
            <a:ext cx="2527854" cy="628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2"/>
              </a:lnSpc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LIFE SKILLS AWARD </a:t>
            </a:r>
          </a:p>
          <a:p>
            <a:pPr algn="ctr">
              <a:lnSpc>
                <a:spcPts val="2562"/>
              </a:lnSpc>
              <a:spcBef>
                <a:spcPct val="0"/>
              </a:spcBef>
            </a:pPr>
            <a:r>
              <a:rPr lang="en-US" sz="1830">
                <a:solidFill>
                  <a:srgbClr val="F8F8F8"/>
                </a:solidFill>
                <a:latin typeface="Kids Club House"/>
                <a:ea typeface="Kids Club House"/>
                <a:cs typeface="Kids Club House"/>
                <a:sym typeface="Kids Club House"/>
              </a:rPr>
              <a:t>FOR AGES 3 - 13 </a:t>
            </a:r>
          </a:p>
        </p:txBody>
      </p:sp>
      <p:sp>
        <p:nvSpPr>
          <p:cNvPr id="8" name="Freeform 8"/>
          <p:cNvSpPr/>
          <p:nvPr/>
        </p:nvSpPr>
        <p:spPr>
          <a:xfrm>
            <a:off x="-1303417" y="8321298"/>
            <a:ext cx="3434948" cy="3263201"/>
          </a:xfrm>
          <a:custGeom>
            <a:avLst/>
            <a:gdLst/>
            <a:ahLst/>
            <a:cxnLst/>
            <a:rect l="l" t="t" r="r" b="b"/>
            <a:pathLst>
              <a:path w="3434948" h="3263201">
                <a:moveTo>
                  <a:pt x="0" y="0"/>
                </a:moveTo>
                <a:lnTo>
                  <a:pt x="3434948" y="0"/>
                </a:lnTo>
                <a:lnTo>
                  <a:pt x="3434948" y="3263201"/>
                </a:lnTo>
                <a:lnTo>
                  <a:pt x="0" y="32632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658</Words>
  <Application>Microsoft Office PowerPoint</Application>
  <PresentationFormat>Custom</PresentationFormat>
  <Paragraphs>115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Kids Club House</vt:lpstr>
      <vt:lpstr>Arial</vt:lpstr>
      <vt:lpstr>Brandon Grotesque Bold</vt:lpstr>
      <vt:lpstr>Brandon Grotesque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parents' Ppt</dc:title>
  <dc:creator>Davinia Leggett</dc:creator>
  <cp:lastModifiedBy>Davinia Leggett</cp:lastModifiedBy>
  <cp:revision>1</cp:revision>
  <dcterms:created xsi:type="dcterms:W3CDTF">2006-08-16T00:00:00Z</dcterms:created>
  <dcterms:modified xsi:type="dcterms:W3CDTF">2025-09-30T08:51:14Z</dcterms:modified>
  <dc:identifier>DAGykfcsnNM</dc:identifier>
</cp:coreProperties>
</file>