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6" r:id="rId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snapToGrid="0" snapToObjects="1">
      <p:cViewPr varScale="1">
        <p:scale>
          <a:sx n="88" d="100"/>
          <a:sy n="88" d="100"/>
        </p:scale>
        <p:origin x="1843" y="62"/>
      </p:cViewPr>
      <p:guideLst>
        <p:guide orient="horz" pos="2160"/>
        <p:guide pos="2880"/>
      </p:guideLst>
    </p:cSldViewPr>
  </p:slideViewPr>
  <p:notesTextViewPr>
    <p:cViewPr>
      <p:scale>
        <a:sx n="150" d="100"/>
        <a:sy n="150" d="100"/>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7A6BD65-B75D-8A40-8471-3B5EC12E5DA6}" type="datetimeFigureOut">
              <a:rPr lang="en-US" smtClean="0"/>
              <a:pPr/>
              <a:t>9/10/2018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C1707B4-D2A0-0642-A329-21636BE703B6}"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C1707B4-D2A0-0642-A329-21636BE703B6}" type="slidenum">
              <a:rPr lang="en-US" smtClean="0"/>
              <a:pPr/>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lang="en-US"/>
          </a:p>
        </p:txBody>
      </p:sp>
      <p:sp>
        <p:nvSpPr>
          <p:cNvPr id="4" name="Date Placeholder 3"/>
          <p:cNvSpPr>
            <a:spLocks noGrp="1"/>
          </p:cNvSpPr>
          <p:nvPr>
            <p:ph type="dt" sz="half" idx="10"/>
          </p:nvPr>
        </p:nvSpPr>
        <p:spPr/>
        <p:txBody>
          <a:bodyPr/>
          <a:lstStyle/>
          <a:p>
            <a:fld id="{55FB5186-11C8-DA45-988E-CA128EF10344}" type="datetimeFigureOut">
              <a:rPr lang="en-US" smtClean="0"/>
              <a:pPr/>
              <a:t>9/10/2018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AF97C4B-A4F6-2745-A9B5-650617A47131}"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55FB5186-11C8-DA45-988E-CA128EF10344}" type="datetimeFigureOut">
              <a:rPr lang="en-US" smtClean="0"/>
              <a:pPr/>
              <a:t>9/10/2018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AF97C4B-A4F6-2745-A9B5-650617A47131}"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p>
            <a:fld id="{55FB5186-11C8-DA45-988E-CA128EF10344}" type="datetimeFigureOut">
              <a:rPr lang="en-US" smtClean="0"/>
              <a:pPr/>
              <a:t>9/10/2018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AF97C4B-A4F6-2745-A9B5-650617A47131}"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Date Placeholder 4"/>
          <p:cNvSpPr>
            <a:spLocks noGrp="1"/>
          </p:cNvSpPr>
          <p:nvPr>
            <p:ph type="dt" sz="half" idx="10"/>
          </p:nvPr>
        </p:nvSpPr>
        <p:spPr/>
        <p:txBody>
          <a:bodyPr/>
          <a:lstStyle/>
          <a:p>
            <a:fld id="{55FB5186-11C8-DA45-988E-CA128EF10344}" type="datetimeFigureOut">
              <a:rPr lang="en-US" smtClean="0"/>
              <a:pPr/>
              <a:t>9/10/2018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AF97C4B-A4F6-2745-A9B5-650617A47131}"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7" name="Date Placeholder 6"/>
          <p:cNvSpPr>
            <a:spLocks noGrp="1"/>
          </p:cNvSpPr>
          <p:nvPr>
            <p:ph type="dt" sz="half" idx="10"/>
          </p:nvPr>
        </p:nvSpPr>
        <p:spPr/>
        <p:txBody>
          <a:bodyPr/>
          <a:lstStyle/>
          <a:p>
            <a:fld id="{55FB5186-11C8-DA45-988E-CA128EF10344}" type="datetimeFigureOut">
              <a:rPr lang="en-US" smtClean="0"/>
              <a:pPr/>
              <a:t>9/10/2018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AF97C4B-A4F6-2745-A9B5-650617A47131}"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Date Placeholder 2"/>
          <p:cNvSpPr>
            <a:spLocks noGrp="1"/>
          </p:cNvSpPr>
          <p:nvPr>
            <p:ph type="dt" sz="half" idx="10"/>
          </p:nvPr>
        </p:nvSpPr>
        <p:spPr/>
        <p:txBody>
          <a:bodyPr/>
          <a:lstStyle/>
          <a:p>
            <a:fld id="{55FB5186-11C8-DA45-988E-CA128EF10344}" type="datetimeFigureOut">
              <a:rPr lang="en-US" smtClean="0"/>
              <a:pPr/>
              <a:t>9/10/2018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AF97C4B-A4F6-2745-A9B5-650617A47131}"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5FB5186-11C8-DA45-988E-CA128EF10344}" type="datetimeFigureOut">
              <a:rPr lang="en-US" smtClean="0"/>
              <a:pPr/>
              <a:t>9/10/2018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AF97C4B-A4F6-2745-A9B5-650617A47131}"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55FB5186-11C8-DA45-988E-CA128EF10344}" type="datetimeFigureOut">
              <a:rPr lang="en-US" smtClean="0"/>
              <a:pPr/>
              <a:t>9/10/2018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AF97C4B-A4F6-2745-A9B5-650617A47131}"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55FB5186-11C8-DA45-988E-CA128EF10344}" type="datetimeFigureOut">
              <a:rPr lang="en-US" smtClean="0"/>
              <a:pPr/>
              <a:t>9/10/2018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AF97C4B-A4F6-2745-A9B5-650617A47131}"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55FB5186-11C8-DA45-988E-CA128EF10344}" type="datetimeFigureOut">
              <a:rPr lang="en-US" smtClean="0"/>
              <a:pPr/>
              <a:t>9/10/2018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AF97C4B-A4F6-2745-A9B5-650617A47131}"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55FB5186-11C8-DA45-988E-CA128EF10344}" type="datetimeFigureOut">
              <a:rPr lang="en-US" smtClean="0"/>
              <a:pPr/>
              <a:t>9/10/2018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AF97C4B-A4F6-2745-A9B5-650617A47131}"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5FB5186-11C8-DA45-988E-CA128EF10344}" type="datetimeFigureOut">
              <a:rPr lang="en-US" smtClean="0"/>
              <a:pPr/>
              <a:t>9/10/2018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AF97C4B-A4F6-2745-A9B5-650617A47131}"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ChangeArrowheads="1"/>
          </p:cNvSpPr>
          <p:nvPr/>
        </p:nvSpPr>
        <p:spPr bwMode="auto">
          <a:xfrm>
            <a:off x="600842" y="5647268"/>
            <a:ext cx="7988413" cy="1020232"/>
          </a:xfrm>
          <a:prstGeom prst="rect">
            <a:avLst/>
          </a:prstGeom>
          <a:solidFill>
            <a:srgbClr val="EAF1DD"/>
          </a:solidFill>
          <a:ln w="31750">
            <a:solidFill>
              <a:srgbClr val="4E6128"/>
            </a:solidFill>
            <a:miter lim="800000"/>
            <a:headEnd/>
            <a:tailEnd/>
          </a:ln>
          <a:effectLst/>
        </p:spPr>
        <p:txBody>
          <a:bodyPr vert="horz" wrap="square" lIns="91440" tIns="91440" rIns="91440" bIns="91440" numCol="1" anchor="t" anchorCtr="0" compatLnSpc="1">
            <a:prstTxWarp prst="textNoShape">
              <a:avLst/>
            </a:prstTxWarp>
          </a:bodyPr>
          <a:lstStyle/>
          <a:p>
            <a:pPr defTabSz="914400" fontAlgn="base">
              <a:spcBef>
                <a:spcPct val="0"/>
              </a:spcBef>
              <a:spcAft>
                <a:spcPct val="0"/>
              </a:spcAft>
            </a:pPr>
            <a:r>
              <a:rPr kumimoji="0" lang="en-US" sz="1050" b="1" i="0" u="none" strike="noStrike" cap="none" normalizeH="0" baseline="0" dirty="0">
                <a:ln>
                  <a:noFill/>
                </a:ln>
                <a:solidFill>
                  <a:schemeClr val="tx1"/>
                </a:solidFill>
                <a:effectLst/>
                <a:latin typeface="Avenir Book"/>
                <a:ea typeface="Times New Roman" pitchFamily="-109" charset="0"/>
              </a:rPr>
              <a:t>Parents info:</a:t>
            </a:r>
            <a:r>
              <a:rPr kumimoji="0" lang="en-US" sz="1050" b="0" i="0" u="none" strike="noStrike" cap="none" normalizeH="0" baseline="0" dirty="0" smtClean="0">
                <a:ln>
                  <a:noFill/>
                </a:ln>
                <a:solidFill>
                  <a:schemeClr val="tx1"/>
                </a:solidFill>
                <a:effectLst/>
                <a:latin typeface="Avenir Book"/>
                <a:ea typeface="Times New Roman" pitchFamily="-109" charset="0"/>
              </a:rPr>
              <a:t> This </a:t>
            </a:r>
            <a:r>
              <a:rPr kumimoji="0" lang="en-US" sz="1050" b="0" i="0" u="none" strike="noStrike" cap="none" normalizeH="0" baseline="0" dirty="0">
                <a:ln>
                  <a:noFill/>
                </a:ln>
                <a:solidFill>
                  <a:schemeClr val="tx1"/>
                </a:solidFill>
                <a:effectLst/>
                <a:latin typeface="Avenir Book"/>
                <a:ea typeface="Times New Roman" pitchFamily="-109" charset="0"/>
              </a:rPr>
              <a:t>homework sheet is </a:t>
            </a:r>
            <a:r>
              <a:rPr kumimoji="0" lang="en-US" sz="1050" b="0" i="0" u="none" strike="noStrike" cap="none" normalizeH="0" baseline="0" dirty="0" smtClean="0">
                <a:ln>
                  <a:noFill/>
                </a:ln>
                <a:solidFill>
                  <a:schemeClr val="tx1"/>
                </a:solidFill>
                <a:effectLst/>
                <a:latin typeface="Avenir Book"/>
                <a:ea typeface="Times New Roman" pitchFamily="-109" charset="0"/>
              </a:rPr>
              <a:t>for </a:t>
            </a:r>
            <a:r>
              <a:rPr kumimoji="0" lang="en-US" sz="1050" b="0" i="0" u="none" strike="noStrike" cap="none" normalizeH="0" baseline="0" dirty="0">
                <a:ln>
                  <a:noFill/>
                </a:ln>
                <a:solidFill>
                  <a:schemeClr val="tx1"/>
                </a:solidFill>
                <a:effectLst/>
                <a:latin typeface="Avenir Book"/>
                <a:ea typeface="Times New Roman" pitchFamily="-109" charset="0"/>
              </a:rPr>
              <a:t>September and October </a:t>
            </a:r>
            <a:r>
              <a:rPr kumimoji="0" lang="en-US" sz="1050" b="0" i="0" u="none" strike="noStrike" cap="none" normalizeH="0" baseline="0" dirty="0" smtClean="0">
                <a:ln>
                  <a:noFill/>
                </a:ln>
                <a:solidFill>
                  <a:schemeClr val="tx1"/>
                </a:solidFill>
                <a:effectLst/>
                <a:latin typeface="Avenir Book"/>
                <a:ea typeface="Times New Roman" pitchFamily="-109" charset="0"/>
              </a:rPr>
              <a:t>2018.  Any extra information will be in their homework</a:t>
            </a:r>
            <a:r>
              <a:rPr kumimoji="0" lang="en-US" sz="1050" b="0" i="0" u="none" strike="noStrike" cap="none" normalizeH="0" dirty="0" smtClean="0">
                <a:ln>
                  <a:noFill/>
                </a:ln>
                <a:solidFill>
                  <a:schemeClr val="tx1"/>
                </a:solidFill>
                <a:effectLst/>
                <a:latin typeface="Avenir Book"/>
                <a:ea typeface="Times New Roman" pitchFamily="-109" charset="0"/>
              </a:rPr>
              <a:t> </a:t>
            </a:r>
            <a:r>
              <a:rPr lang="en-US" sz="1050" dirty="0" smtClean="0">
                <a:latin typeface="Avenir Book"/>
                <a:ea typeface="Times New Roman" pitchFamily="-109" charset="0"/>
              </a:rPr>
              <a:t>dairie</a:t>
            </a:r>
            <a:r>
              <a:rPr kumimoji="0" lang="en-US" sz="1050" b="0" i="0" u="none" strike="noStrike" cap="none" normalizeH="0" dirty="0" smtClean="0">
                <a:ln>
                  <a:noFill/>
                </a:ln>
                <a:solidFill>
                  <a:schemeClr val="tx1"/>
                </a:solidFill>
                <a:effectLst/>
                <a:latin typeface="Avenir Book"/>
                <a:ea typeface="Times New Roman" pitchFamily="-109" charset="0"/>
              </a:rPr>
              <a:t>s </a:t>
            </a:r>
            <a:r>
              <a:rPr lang="en-US" sz="1050" dirty="0" smtClean="0">
                <a:latin typeface="Avenir Book"/>
                <a:ea typeface="Times New Roman" pitchFamily="-109" charset="0"/>
              </a:rPr>
              <a:t>for</a:t>
            </a:r>
            <a:r>
              <a:rPr kumimoji="0" lang="en-US" sz="1050" b="0" i="0" u="none" strike="noStrike" cap="none" normalizeH="0" dirty="0" smtClean="0">
                <a:ln>
                  <a:noFill/>
                </a:ln>
                <a:solidFill>
                  <a:schemeClr val="tx1"/>
                </a:solidFill>
                <a:effectLst/>
                <a:latin typeface="Avenir Book"/>
                <a:ea typeface="Times New Roman" pitchFamily="-109" charset="0"/>
              </a:rPr>
              <a:t> the corresponding week, including the spellings they must learn for </a:t>
            </a:r>
            <a:r>
              <a:rPr lang="en-US" sz="1050" dirty="0" smtClean="0">
                <a:latin typeface="Avenir Book"/>
                <a:ea typeface="Times New Roman" pitchFamily="-109" charset="0"/>
              </a:rPr>
              <a:t>Mon</a:t>
            </a:r>
            <a:r>
              <a:rPr kumimoji="0" lang="en-US" sz="1050" b="0" i="0" u="none" strike="noStrike" cap="none" normalizeH="0" dirty="0" smtClean="0">
                <a:ln>
                  <a:noFill/>
                </a:ln>
                <a:solidFill>
                  <a:schemeClr val="tx1"/>
                </a:solidFill>
                <a:effectLst/>
                <a:latin typeface="Avenir Book"/>
                <a:ea typeface="Times New Roman" pitchFamily="-109" charset="0"/>
              </a:rPr>
              <a:t>day’s </a:t>
            </a:r>
            <a:r>
              <a:rPr lang="en-US" sz="1050" dirty="0" smtClean="0">
                <a:latin typeface="Avenir Book"/>
                <a:ea typeface="Times New Roman" pitchFamily="-109" charset="0"/>
              </a:rPr>
              <a:t>spelling test.  Please return completed homework to school on Monday. </a:t>
            </a:r>
            <a:r>
              <a:rPr lang="en-GB" sz="1050" b="1" dirty="0" smtClean="0"/>
              <a:t> </a:t>
            </a:r>
          </a:p>
          <a:p>
            <a:pPr defTabSz="914400" fontAlgn="base">
              <a:spcBef>
                <a:spcPct val="0"/>
              </a:spcBef>
              <a:spcAft>
                <a:spcPct val="0"/>
              </a:spcAft>
            </a:pPr>
            <a:r>
              <a:rPr lang="en-GB" sz="1050" b="1" dirty="0" smtClean="0"/>
              <a:t>Reading:</a:t>
            </a:r>
            <a:r>
              <a:rPr lang="en-GB" sz="1050" dirty="0" smtClean="0"/>
              <a:t> Read for at least 20 minutes. Try to read to somebody and talk about your book. Please get your reading record signed by an adult and hand this in on Monday. </a:t>
            </a:r>
          </a:p>
          <a:p>
            <a:pPr marL="0" marR="0" lvl="0" indent="0" defTabSz="914400" rtl="0" eaLnBrk="1" fontAlgn="base" latinLnBrk="0" hangingPunct="1">
              <a:lnSpc>
                <a:spcPct val="100000"/>
              </a:lnSpc>
              <a:spcBef>
                <a:spcPct val="0"/>
              </a:spcBef>
              <a:spcAft>
                <a:spcPct val="0"/>
              </a:spcAft>
              <a:buClrTx/>
              <a:buSzTx/>
              <a:buFontTx/>
              <a:buNone/>
              <a:tabLst/>
            </a:pPr>
            <a:endParaRPr kumimoji="0" lang="en-US" sz="1050" b="0" i="0" u="none" strike="noStrike" cap="none" normalizeH="0" baseline="0" dirty="0" smtClean="0">
              <a:ln>
                <a:noFill/>
              </a:ln>
              <a:solidFill>
                <a:schemeClr val="tx1"/>
              </a:solidFill>
              <a:effectLst/>
              <a:latin typeface="Avenir Book"/>
              <a:ea typeface="Times New Roman" pitchFamily="-109" charset="0"/>
            </a:endParaRPr>
          </a:p>
          <a:p>
            <a:pPr marL="0" marR="0" lvl="0" indent="0" defTabSz="914400" rtl="0" eaLnBrk="1" fontAlgn="base" latinLnBrk="0" hangingPunct="1">
              <a:lnSpc>
                <a:spcPct val="100000"/>
              </a:lnSpc>
              <a:spcBef>
                <a:spcPct val="0"/>
              </a:spcBef>
              <a:spcAft>
                <a:spcPct val="0"/>
              </a:spcAft>
              <a:buClrTx/>
              <a:buSzTx/>
              <a:buFontTx/>
              <a:buNone/>
              <a:tabLst/>
            </a:pPr>
            <a:endParaRPr kumimoji="0" lang="en-US" sz="1400" b="0" i="0" u="none" strike="noStrike" cap="none" normalizeH="0" baseline="0" dirty="0">
              <a:ln>
                <a:noFill/>
              </a:ln>
              <a:solidFill>
                <a:schemeClr val="tx1"/>
              </a:solidFill>
              <a:effectLst/>
              <a:latin typeface="Avenir Book"/>
              <a:ea typeface="Times New Roman" pitchFamily="-109" charset="0"/>
            </a:endParaRPr>
          </a:p>
        </p:txBody>
      </p:sp>
      <p:sp>
        <p:nvSpPr>
          <p:cNvPr id="3077" name="Rectangle 5"/>
          <p:cNvSpPr>
            <a:spLocks noChangeArrowheads="1"/>
          </p:cNvSpPr>
          <p:nvPr/>
        </p:nvSpPr>
        <p:spPr bwMode="auto">
          <a:xfrm>
            <a:off x="587187" y="170077"/>
            <a:ext cx="8015722" cy="806022"/>
          </a:xfrm>
          <a:prstGeom prst="rect">
            <a:avLst/>
          </a:prstGeom>
          <a:solidFill>
            <a:srgbClr val="EAF1DD"/>
          </a:solidFill>
          <a:ln w="25400">
            <a:solidFill>
              <a:srgbClr val="4E6128"/>
            </a:solidFill>
            <a:miter lim="800000"/>
            <a:headEnd/>
            <a:tailEnd/>
          </a:ln>
          <a:effectLst/>
        </p:spPr>
        <p:txBody>
          <a:bodyPr vert="horz" wrap="square" lIns="18000" tIns="18000" rIns="18000" bIns="1800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Avenir Black"/>
                <a:ea typeface="Times New Roman" pitchFamily="-109" charset="0"/>
              </a:rPr>
              <a:t>Fair Field Junior School: Weekly </a:t>
            </a:r>
            <a:r>
              <a:rPr kumimoji="0" lang="en-US" sz="2000" b="0" i="0" u="none" strike="noStrike" cap="none" normalizeH="0" baseline="0" dirty="0" smtClean="0">
                <a:ln>
                  <a:noFill/>
                </a:ln>
                <a:solidFill>
                  <a:schemeClr val="tx1"/>
                </a:solidFill>
                <a:effectLst/>
                <a:latin typeface="Avenir Black"/>
                <a:ea typeface="Times New Roman" pitchFamily="-109" charset="0"/>
              </a:rPr>
              <a:t>Homework</a:t>
            </a:r>
          </a:p>
          <a:p>
            <a:pPr lvl="0" defTabSz="914400" fontAlgn="base">
              <a:spcBef>
                <a:spcPct val="0"/>
              </a:spcBef>
              <a:spcAft>
                <a:spcPct val="0"/>
              </a:spcAft>
            </a:pPr>
            <a:r>
              <a:rPr lang="en-US" sz="2000" dirty="0" smtClean="0">
                <a:latin typeface="Avenir Black"/>
                <a:ea typeface="Times New Roman" pitchFamily="-109" charset="0"/>
              </a:rPr>
              <a:t>     </a:t>
            </a:r>
            <a:r>
              <a:rPr lang="en-US" sz="2000" dirty="0" smtClean="0">
                <a:latin typeface="Avenir Book"/>
                <a:ea typeface="Times New Roman" pitchFamily="-109" charset="0"/>
              </a:rPr>
              <a:t>Year 5 	                    Autumn 2018                  First half term </a:t>
            </a:r>
            <a:r>
              <a:rPr kumimoji="0" lang="en-US" sz="2000" b="0" i="0" u="none" strike="noStrike" cap="none" normalizeH="0" baseline="0" dirty="0" smtClean="0">
                <a:ln>
                  <a:noFill/>
                </a:ln>
                <a:solidFill>
                  <a:schemeClr val="tx1"/>
                </a:solidFill>
                <a:effectLst/>
                <a:latin typeface="Avenir Book"/>
                <a:ea typeface="Times New Roman" pitchFamily="-109" charset="0"/>
              </a:rPr>
              <a:t>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000" b="0" i="0" u="none" strike="noStrike" cap="none" normalizeH="0" baseline="0" dirty="0">
              <a:ln>
                <a:noFill/>
              </a:ln>
              <a:solidFill>
                <a:schemeClr val="tx1"/>
              </a:solidFill>
              <a:effectLst/>
              <a:latin typeface="Avenir Black"/>
              <a:ea typeface="Times New Roman" pitchFamily="-109" charset="0"/>
            </a:endParaRPr>
          </a:p>
        </p:txBody>
      </p:sp>
      <p:graphicFrame>
        <p:nvGraphicFramePr>
          <p:cNvPr id="10" name="Table 9"/>
          <p:cNvGraphicFramePr>
            <a:graphicFrameLocks noGrp="1"/>
          </p:cNvGraphicFramePr>
          <p:nvPr>
            <p:extLst>
              <p:ext uri="{D42A27DB-BD31-4B8C-83A1-F6EECF244321}">
                <p14:modId xmlns:p14="http://schemas.microsoft.com/office/powerpoint/2010/main" val="334095519"/>
              </p:ext>
            </p:extLst>
          </p:nvPr>
        </p:nvGraphicFramePr>
        <p:xfrm>
          <a:off x="587187" y="984069"/>
          <a:ext cx="8002067" cy="4703143"/>
        </p:xfrm>
        <a:graphic>
          <a:graphicData uri="http://schemas.openxmlformats.org/drawingml/2006/table">
            <a:tbl>
              <a:tblPr firstRow="1" bandRow="1">
                <a:tableStyleId>{5940675A-B579-460E-94D1-54222C63F5DA}</a:tableStyleId>
              </a:tblPr>
              <a:tblGrid>
                <a:gridCol w="1645330">
                  <a:extLst>
                    <a:ext uri="{9D8B030D-6E8A-4147-A177-3AD203B41FA5}">
                      <a16:colId xmlns:a16="http://schemas.microsoft.com/office/drawing/2014/main" val="20000"/>
                    </a:ext>
                  </a:extLst>
                </a:gridCol>
                <a:gridCol w="1700468">
                  <a:extLst>
                    <a:ext uri="{9D8B030D-6E8A-4147-A177-3AD203B41FA5}">
                      <a16:colId xmlns:a16="http://schemas.microsoft.com/office/drawing/2014/main" val="20001"/>
                    </a:ext>
                  </a:extLst>
                </a:gridCol>
                <a:gridCol w="4656269">
                  <a:extLst>
                    <a:ext uri="{9D8B030D-6E8A-4147-A177-3AD203B41FA5}">
                      <a16:colId xmlns:a16="http://schemas.microsoft.com/office/drawing/2014/main" val="20002"/>
                    </a:ext>
                  </a:extLst>
                </a:gridCol>
              </a:tblGrid>
              <a:tr h="513128">
                <a:tc>
                  <a:txBody>
                    <a:bodyPr/>
                    <a:lstStyle/>
                    <a:p>
                      <a:r>
                        <a:rPr lang="en-US" sz="1400" dirty="0" smtClean="0">
                          <a:latin typeface="Avenir Medium"/>
                        </a:rPr>
                        <a:t>Week beginning</a:t>
                      </a:r>
                      <a:endParaRPr lang="en-US" sz="1400" dirty="0">
                        <a:latin typeface="Avenir Medium"/>
                      </a:endParaRP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smtClean="0">
                          <a:ln>
                            <a:noFill/>
                          </a:ln>
                          <a:solidFill>
                            <a:prstClr val="black"/>
                          </a:solidFill>
                          <a:effectLst/>
                          <a:uLnTx/>
                          <a:uFillTx/>
                          <a:latin typeface="Avenir Medium"/>
                          <a:ea typeface="+mn-ea"/>
                          <a:cs typeface="+mn-cs"/>
                        </a:rPr>
                        <a:t>Maths</a:t>
                      </a:r>
                      <a:endParaRPr kumimoji="0" lang="en-US" sz="1600" b="0" i="0" u="none" strike="noStrike" kern="1200" cap="none" spc="0" normalizeH="0" baseline="0" noProof="0" dirty="0">
                        <a:ln>
                          <a:noFill/>
                        </a:ln>
                        <a:solidFill>
                          <a:prstClr val="black"/>
                        </a:solidFill>
                        <a:effectLst/>
                        <a:uLnTx/>
                        <a:uFillTx/>
                        <a:latin typeface="Avenir Medium"/>
                        <a:ea typeface="+mn-ea"/>
                        <a:cs typeface="+mn-cs"/>
                      </a:endParaRPr>
                    </a:p>
                  </a:txBody>
                  <a:tcPr marL="68580" marR="68580" marT="0" marB="0"/>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smtClean="0">
                          <a:ln>
                            <a:noFill/>
                          </a:ln>
                          <a:solidFill>
                            <a:prstClr val="black"/>
                          </a:solidFill>
                          <a:effectLst/>
                          <a:uLnTx/>
                          <a:uFillTx/>
                          <a:latin typeface="Avenir Medium"/>
                          <a:ea typeface="+mn-ea"/>
                          <a:cs typeface="+mn-cs"/>
                        </a:rPr>
                        <a:t>English or Topic</a:t>
                      </a:r>
                      <a:endParaRPr kumimoji="0" lang="en-US" sz="1600" b="0" i="0" u="none" strike="noStrike" kern="1200" cap="none" spc="0" normalizeH="0" baseline="0" noProof="0" dirty="0">
                        <a:ln>
                          <a:noFill/>
                        </a:ln>
                        <a:solidFill>
                          <a:prstClr val="black"/>
                        </a:solidFill>
                        <a:effectLst/>
                        <a:uLnTx/>
                        <a:uFillTx/>
                        <a:latin typeface="Avenir Medium"/>
                        <a:ea typeface="+mn-ea"/>
                        <a:cs typeface="+mn-cs"/>
                      </a:endParaRPr>
                    </a:p>
                  </a:txBody>
                  <a:tcPr marL="68580" marR="68580" marT="0" marB="0"/>
                </a:tc>
                <a:extLst>
                  <a:ext uri="{0D108BD9-81ED-4DB2-BD59-A6C34878D82A}">
                    <a16:rowId xmlns:a16="http://schemas.microsoft.com/office/drawing/2014/main" val="10000"/>
                  </a:ext>
                </a:extLst>
              </a:tr>
              <a:tr h="451268">
                <a:tc>
                  <a:txBody>
                    <a:bodyPr/>
                    <a:lstStyle/>
                    <a:p>
                      <a:pPr>
                        <a:spcAft>
                          <a:spcPts val="0"/>
                        </a:spcAft>
                      </a:pPr>
                      <a:r>
                        <a:rPr lang="en-GB" sz="1000" dirty="0" smtClean="0">
                          <a:latin typeface="Avenir Medium"/>
                          <a:ea typeface="Times New Roman"/>
                          <a:cs typeface="Times New Roman"/>
                        </a:rPr>
                        <a:t>Monday 10</a:t>
                      </a:r>
                      <a:r>
                        <a:rPr lang="en-GB" sz="1000" baseline="30000" dirty="0" smtClean="0">
                          <a:latin typeface="Avenir Medium"/>
                          <a:ea typeface="Times New Roman"/>
                          <a:cs typeface="Times New Roman"/>
                        </a:rPr>
                        <a:t>th</a:t>
                      </a:r>
                      <a:r>
                        <a:rPr lang="en-GB" sz="1000" baseline="0" dirty="0" smtClean="0">
                          <a:latin typeface="Avenir Medium"/>
                          <a:ea typeface="Times New Roman"/>
                          <a:cs typeface="Times New Roman"/>
                        </a:rPr>
                        <a:t> September 2018</a:t>
                      </a:r>
                      <a:endParaRPr lang="en-GB" sz="1000" dirty="0">
                        <a:latin typeface="Avenir Medium"/>
                        <a:ea typeface="Times New Roman"/>
                        <a:cs typeface="Times New Roman"/>
                      </a:endParaRPr>
                    </a:p>
                  </a:txBody>
                  <a:tcPr marL="68580" marR="68580" marT="0" marB="0"/>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000" i="1" dirty="0" smtClean="0">
                          <a:latin typeface="Avenir Medium"/>
                          <a:ea typeface="Cambria"/>
                          <a:cs typeface="Times New Roman"/>
                        </a:rPr>
                        <a:t>Log in to </a:t>
                      </a:r>
                      <a:r>
                        <a:rPr lang="en-GB" sz="1000" i="1" dirty="0" err="1" smtClean="0">
                          <a:latin typeface="Avenir Medium"/>
                          <a:ea typeface="Cambria"/>
                          <a:cs typeface="Times New Roman"/>
                        </a:rPr>
                        <a:t>MyMaths</a:t>
                      </a:r>
                      <a:r>
                        <a:rPr lang="en-GB" sz="1000" i="1" dirty="0" smtClean="0">
                          <a:latin typeface="Avenir Medium"/>
                          <a:ea typeface="Cambria"/>
                          <a:cs typeface="Times New Roman"/>
                        </a:rPr>
                        <a:t> (check your login details) to complete the homework</a:t>
                      </a:r>
                      <a:r>
                        <a:rPr lang="en-GB" sz="1000" i="1" dirty="0" smtClean="0">
                          <a:latin typeface="Avenir Medium"/>
                          <a:ea typeface="Times New Roman"/>
                          <a:cs typeface="Times New Roman"/>
                        </a:rPr>
                        <a:t>.</a:t>
                      </a:r>
                      <a:endParaRPr lang="en-GB" sz="1000" dirty="0" smtClean="0">
                        <a:latin typeface="Avenir Medium"/>
                        <a:ea typeface="Times New Roman"/>
                        <a:cs typeface="Times New Roman"/>
                      </a:endParaRPr>
                    </a:p>
                  </a:txBody>
                  <a:tcPr marL="68580" marR="68580" marT="0" marB="0"/>
                </a:tc>
                <a:tc>
                  <a:txBody>
                    <a:bodyPr/>
                    <a:lstStyle/>
                    <a:p>
                      <a:pPr>
                        <a:spcAft>
                          <a:spcPts val="0"/>
                        </a:spcAft>
                      </a:pPr>
                      <a:r>
                        <a:rPr lang="en-GB" sz="1000" dirty="0">
                          <a:latin typeface="Avenir Medium"/>
                          <a:ea typeface="Times New Roman"/>
                          <a:cs typeface="Times New Roman"/>
                        </a:rPr>
                        <a:t>Cover </a:t>
                      </a:r>
                      <a:r>
                        <a:rPr lang="en-GB" sz="1000" dirty="0" smtClean="0">
                          <a:latin typeface="Avenir Medium"/>
                          <a:ea typeface="Times New Roman"/>
                          <a:cs typeface="Times New Roman"/>
                        </a:rPr>
                        <a:t>your </a:t>
                      </a:r>
                      <a:r>
                        <a:rPr lang="en-GB" sz="1000" dirty="0">
                          <a:latin typeface="Avenir Medium"/>
                          <a:ea typeface="Times New Roman"/>
                          <a:cs typeface="Times New Roman"/>
                        </a:rPr>
                        <a:t>homework </a:t>
                      </a:r>
                      <a:r>
                        <a:rPr lang="en-GB" sz="1000" dirty="0" smtClean="0">
                          <a:latin typeface="Avenir Medium"/>
                          <a:ea typeface="Times New Roman"/>
                          <a:cs typeface="Times New Roman"/>
                        </a:rPr>
                        <a:t>book in wrapping paper or similar.</a:t>
                      </a:r>
                      <a:endParaRPr lang="en-GB" sz="1000" dirty="0">
                        <a:latin typeface="Avenir Medium"/>
                        <a:ea typeface="Times New Roman"/>
                        <a:cs typeface="Times New Roman"/>
                      </a:endParaRPr>
                    </a:p>
                  </a:txBody>
                  <a:tcPr marL="68580" marR="68580" marT="0" marB="0"/>
                </a:tc>
                <a:extLst>
                  <a:ext uri="{0D108BD9-81ED-4DB2-BD59-A6C34878D82A}">
                    <a16:rowId xmlns:a16="http://schemas.microsoft.com/office/drawing/2014/main" val="10001"/>
                  </a:ext>
                </a:extLst>
              </a:tr>
              <a:tr h="601690">
                <a:tc>
                  <a:txBody>
                    <a:bodyPr/>
                    <a:lstStyle/>
                    <a:p>
                      <a:pPr>
                        <a:spcAft>
                          <a:spcPts val="0"/>
                        </a:spcAft>
                      </a:pPr>
                      <a:r>
                        <a:rPr lang="en-GB" sz="1000" dirty="0" smtClean="0">
                          <a:latin typeface="Avenir Medium"/>
                          <a:ea typeface="Times New Roman"/>
                          <a:cs typeface="Times New Roman"/>
                        </a:rPr>
                        <a:t>Monday 17th </a:t>
                      </a:r>
                      <a:r>
                        <a:rPr lang="en-GB" sz="1000" baseline="0" dirty="0" smtClean="0">
                          <a:latin typeface="Avenir Medium"/>
                          <a:ea typeface="Times New Roman"/>
                          <a:cs typeface="Times New Roman"/>
                        </a:rPr>
                        <a:t>September 2018</a:t>
                      </a:r>
                      <a:endParaRPr lang="en-GB" sz="1000" dirty="0">
                        <a:latin typeface="Avenir Medium"/>
                        <a:ea typeface="Times New Roman"/>
                        <a:cs typeface="Times New Roman"/>
                      </a:endParaRPr>
                    </a:p>
                  </a:txBody>
                  <a:tcPr marL="68580" marR="68580" marT="0" marB="0"/>
                </a:tc>
                <a:tc>
                  <a:txBody>
                    <a:bodyPr/>
                    <a:lstStyle/>
                    <a:p>
                      <a:pPr>
                        <a:spcAft>
                          <a:spcPts val="0"/>
                        </a:spcAft>
                      </a:pPr>
                      <a:r>
                        <a:rPr lang="en-GB" sz="1000" i="1" dirty="0" smtClean="0">
                          <a:latin typeface="Avenir Medium"/>
                          <a:ea typeface="Cambria"/>
                          <a:cs typeface="Times New Roman"/>
                        </a:rPr>
                        <a:t>Log in to </a:t>
                      </a:r>
                      <a:r>
                        <a:rPr lang="en-GB" sz="1000" i="1" dirty="0" err="1" smtClean="0">
                          <a:latin typeface="Avenir Medium"/>
                          <a:ea typeface="Cambria"/>
                          <a:cs typeface="Times New Roman"/>
                        </a:rPr>
                        <a:t>MyMaths</a:t>
                      </a:r>
                      <a:r>
                        <a:rPr lang="en-GB" sz="1000" i="1" dirty="0" smtClean="0">
                          <a:latin typeface="Avenir Medium"/>
                          <a:ea typeface="Cambria"/>
                          <a:cs typeface="Times New Roman"/>
                        </a:rPr>
                        <a:t> to complete the homework</a:t>
                      </a:r>
                      <a:r>
                        <a:rPr lang="en-GB" sz="1000" i="1" dirty="0" smtClean="0">
                          <a:latin typeface="Avenir Medium"/>
                          <a:ea typeface="Times New Roman"/>
                          <a:cs typeface="Times New Roman"/>
                        </a:rPr>
                        <a:t>.</a:t>
                      </a:r>
                      <a:endParaRPr lang="en-GB" sz="1000" dirty="0" smtClean="0">
                        <a:latin typeface="Avenir Medium"/>
                        <a:ea typeface="Times New Roman"/>
                        <a:cs typeface="Times New Roman"/>
                      </a:endParaRPr>
                    </a:p>
                  </a:txBody>
                  <a:tcPr marL="68580" marR="68580" marT="0" marB="0"/>
                </a:tc>
                <a:tc>
                  <a:txBody>
                    <a:bodyPr/>
                    <a:lstStyle/>
                    <a:p>
                      <a:r>
                        <a:rPr lang="en-GB" sz="1000" b="1" u="sng" kern="1200" dirty="0" smtClean="0">
                          <a:solidFill>
                            <a:schemeClr val="tx1"/>
                          </a:solidFill>
                          <a:latin typeface="+mn-lt"/>
                          <a:ea typeface="+mn-ea"/>
                          <a:cs typeface="+mn-cs"/>
                        </a:rPr>
                        <a:t>History</a:t>
                      </a:r>
                    </a:p>
                    <a:p>
                      <a:r>
                        <a:rPr lang="en-GB" sz="1000" b="1" u="sng" kern="1200" dirty="0" smtClean="0">
                          <a:solidFill>
                            <a:schemeClr val="tx1"/>
                          </a:solidFill>
                          <a:latin typeface="+mn-lt"/>
                          <a:ea typeface="+mn-ea"/>
                          <a:cs typeface="+mn-cs"/>
                        </a:rPr>
                        <a:t>WALT: </a:t>
                      </a:r>
                      <a:r>
                        <a:rPr lang="en-GB" sz="1000" b="1" u="sng" kern="1200" dirty="0" smtClean="0">
                          <a:solidFill>
                            <a:schemeClr val="tx1"/>
                          </a:solidFill>
                          <a:latin typeface="+mn-lt"/>
                          <a:ea typeface="+mn-ea"/>
                          <a:cs typeface="+mn-cs"/>
                        </a:rPr>
                        <a:t>Create</a:t>
                      </a:r>
                      <a:r>
                        <a:rPr lang="en-GB" sz="1000" b="1" u="sng" kern="1200" baseline="0" dirty="0" smtClean="0">
                          <a:solidFill>
                            <a:schemeClr val="tx1"/>
                          </a:solidFill>
                          <a:latin typeface="+mn-lt"/>
                          <a:ea typeface="+mn-ea"/>
                          <a:cs typeface="+mn-cs"/>
                        </a:rPr>
                        <a:t> a replica of Stonehenge</a:t>
                      </a:r>
                    </a:p>
                    <a:p>
                      <a:r>
                        <a:rPr lang="en-GB" sz="1000" b="0" u="none" kern="1200" baseline="0" dirty="0" smtClean="0">
                          <a:solidFill>
                            <a:schemeClr val="tx1"/>
                          </a:solidFill>
                          <a:latin typeface="+mn-lt"/>
                          <a:ea typeface="+mn-ea"/>
                          <a:cs typeface="+mn-cs"/>
                        </a:rPr>
                        <a:t>Use materials of your choice (available at home) and create a 3D model of Stonehenge</a:t>
                      </a:r>
                      <a:endParaRPr lang="en-GB" sz="1000" b="0" u="none" kern="1200" dirty="0" smtClean="0">
                        <a:solidFill>
                          <a:schemeClr val="tx1"/>
                        </a:solidFill>
                        <a:latin typeface="+mn-lt"/>
                        <a:ea typeface="+mn-ea"/>
                        <a:cs typeface="+mn-cs"/>
                      </a:endParaRPr>
                    </a:p>
                    <a:p>
                      <a:r>
                        <a:rPr lang="en-GB" sz="1000" kern="1200" baseline="0" dirty="0" smtClean="0">
                          <a:solidFill>
                            <a:schemeClr val="tx1"/>
                          </a:solidFill>
                          <a:latin typeface="+mn-lt"/>
                          <a:ea typeface="+mn-ea"/>
                          <a:cs typeface="+mn-cs"/>
                        </a:rPr>
                        <a:t>Due: </a:t>
                      </a:r>
                      <a:r>
                        <a:rPr lang="en-GB" sz="1000" kern="1200" baseline="0" dirty="0" smtClean="0">
                          <a:solidFill>
                            <a:schemeClr val="tx1"/>
                          </a:solidFill>
                          <a:latin typeface="+mn-lt"/>
                          <a:ea typeface="+mn-ea"/>
                          <a:cs typeface="+mn-cs"/>
                        </a:rPr>
                        <a:t>Monday</a:t>
                      </a:r>
                      <a:endParaRPr lang="en-GB" sz="1000" kern="1200" dirty="0" smtClean="0">
                        <a:solidFill>
                          <a:schemeClr val="tx1"/>
                        </a:solidFill>
                        <a:latin typeface="+mn-lt"/>
                        <a:ea typeface="+mn-ea"/>
                        <a:cs typeface="+mn-cs"/>
                      </a:endParaRPr>
                    </a:p>
                  </a:txBody>
                  <a:tcPr marL="68580" marR="68580" marT="0" marB="0"/>
                </a:tc>
                <a:extLst>
                  <a:ext uri="{0D108BD9-81ED-4DB2-BD59-A6C34878D82A}">
                    <a16:rowId xmlns:a16="http://schemas.microsoft.com/office/drawing/2014/main" val="10002"/>
                  </a:ext>
                </a:extLst>
              </a:tr>
              <a:tr h="492987">
                <a:tc>
                  <a:txBody>
                    <a:bodyPr/>
                    <a:lstStyle/>
                    <a:p>
                      <a:pPr>
                        <a:spcAft>
                          <a:spcPts val="0"/>
                        </a:spcAft>
                      </a:pPr>
                      <a:r>
                        <a:rPr lang="en-GB" sz="1000" dirty="0" smtClean="0">
                          <a:latin typeface="Avenir Medium"/>
                          <a:ea typeface="Times New Roman"/>
                          <a:cs typeface="Times New Roman"/>
                        </a:rPr>
                        <a:t>Monday 24th </a:t>
                      </a:r>
                      <a:r>
                        <a:rPr lang="en-GB" sz="1000" baseline="0" dirty="0" smtClean="0">
                          <a:latin typeface="Avenir Medium"/>
                          <a:ea typeface="Times New Roman"/>
                          <a:cs typeface="Times New Roman"/>
                        </a:rPr>
                        <a:t>September 2018</a:t>
                      </a:r>
                      <a:endParaRPr lang="en-GB" sz="1000" dirty="0">
                        <a:latin typeface="Avenir Medium"/>
                        <a:ea typeface="Times New Roman"/>
                        <a:cs typeface="Times New Roman"/>
                      </a:endParaRPr>
                    </a:p>
                  </a:txBody>
                  <a:tcPr marL="68580" marR="68580" marT="0" marB="0"/>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000" i="1" dirty="0" smtClean="0">
                          <a:latin typeface="Avenir Medium"/>
                          <a:ea typeface="Cambria"/>
                          <a:cs typeface="Times New Roman"/>
                        </a:rPr>
                        <a:t>Log in to MyMaths to complete the homework</a:t>
                      </a:r>
                      <a:r>
                        <a:rPr lang="en-GB" sz="1000" i="1" dirty="0" smtClean="0">
                          <a:latin typeface="Avenir Medium"/>
                          <a:ea typeface="Times New Roman"/>
                          <a:cs typeface="Times New Roman"/>
                        </a:rPr>
                        <a:t>.</a:t>
                      </a:r>
                      <a:endParaRPr lang="en-GB" sz="1000" dirty="0" smtClean="0">
                        <a:latin typeface="Avenir Medium"/>
                        <a:ea typeface="Times New Roman"/>
                        <a:cs typeface="Times New Roman"/>
                      </a:endParaRPr>
                    </a:p>
                    <a:p>
                      <a:pPr>
                        <a:spcAft>
                          <a:spcPts val="0"/>
                        </a:spcAft>
                      </a:pPr>
                      <a:endParaRPr lang="en-GB" sz="1000" dirty="0">
                        <a:latin typeface="Avenir Medium"/>
                        <a:ea typeface="Times New Roman"/>
                        <a:cs typeface="Times New Roman"/>
                      </a:endParaRPr>
                    </a:p>
                  </a:txBody>
                  <a:tcPr marL="68580" marR="68580" marT="0" marB="0"/>
                </a:tc>
                <a:tc>
                  <a:txBody>
                    <a:bodyPr/>
                    <a:lstStyle/>
                    <a:p>
                      <a:r>
                        <a:rPr lang="en-GB" sz="1050" b="1" u="sng" kern="1200" dirty="0" smtClean="0">
                          <a:solidFill>
                            <a:schemeClr val="tx1"/>
                          </a:solidFill>
                          <a:latin typeface="+mn-lt"/>
                          <a:ea typeface="+mn-ea"/>
                          <a:cs typeface="+mn-cs"/>
                        </a:rPr>
                        <a:t>WALT: write a book review.</a:t>
                      </a:r>
                      <a:endParaRPr lang="en-GB" sz="1050" kern="1200" dirty="0" smtClean="0">
                        <a:solidFill>
                          <a:schemeClr val="tx1"/>
                        </a:solidFill>
                        <a:latin typeface="+mn-lt"/>
                        <a:ea typeface="+mn-ea"/>
                        <a:cs typeface="+mn-cs"/>
                      </a:endParaRPr>
                    </a:p>
                    <a:p>
                      <a:r>
                        <a:rPr lang="en-GB" sz="1050" kern="1200" dirty="0" smtClean="0">
                          <a:solidFill>
                            <a:schemeClr val="tx1"/>
                          </a:solidFill>
                          <a:latin typeface="+mn-lt"/>
                          <a:ea typeface="+mn-ea"/>
                          <a:cs typeface="+mn-cs"/>
                        </a:rPr>
                        <a:t>Please complete the book review sheet about a book you have recently enjoyed.     Due:</a:t>
                      </a:r>
                      <a:r>
                        <a:rPr lang="en-GB" sz="1050" kern="1200" baseline="0" dirty="0" smtClean="0">
                          <a:solidFill>
                            <a:schemeClr val="tx1"/>
                          </a:solidFill>
                          <a:latin typeface="+mn-lt"/>
                          <a:ea typeface="+mn-ea"/>
                          <a:cs typeface="+mn-cs"/>
                        </a:rPr>
                        <a:t> </a:t>
                      </a:r>
                      <a:r>
                        <a:rPr lang="en-GB" sz="1050" kern="1200" baseline="0" dirty="0" smtClean="0">
                          <a:solidFill>
                            <a:schemeClr val="tx1"/>
                          </a:solidFill>
                          <a:latin typeface="+mn-lt"/>
                          <a:ea typeface="+mn-ea"/>
                          <a:cs typeface="+mn-cs"/>
                        </a:rPr>
                        <a:t>Monday</a:t>
                      </a:r>
                      <a:endParaRPr lang="en-GB" sz="1050" kern="1200" dirty="0" smtClean="0">
                        <a:solidFill>
                          <a:schemeClr val="tx1"/>
                        </a:solidFill>
                        <a:latin typeface="+mn-lt"/>
                        <a:ea typeface="+mn-ea"/>
                        <a:cs typeface="+mn-cs"/>
                      </a:endParaRPr>
                    </a:p>
                  </a:txBody>
                  <a:tcPr marL="68580" marR="68580" marT="0" marB="0"/>
                </a:tc>
                <a:extLst>
                  <a:ext uri="{0D108BD9-81ED-4DB2-BD59-A6C34878D82A}">
                    <a16:rowId xmlns:a16="http://schemas.microsoft.com/office/drawing/2014/main" val="10003"/>
                  </a:ext>
                </a:extLst>
              </a:tr>
              <a:tr h="752113">
                <a:tc>
                  <a:txBody>
                    <a:bodyPr/>
                    <a:lstStyle/>
                    <a:p>
                      <a:pPr>
                        <a:spcAft>
                          <a:spcPts val="0"/>
                        </a:spcAft>
                      </a:pPr>
                      <a:r>
                        <a:rPr lang="en-GB" sz="1000" dirty="0" smtClean="0">
                          <a:latin typeface="Avenir Medium"/>
                          <a:ea typeface="Times New Roman"/>
                          <a:cs typeface="Times New Roman"/>
                        </a:rPr>
                        <a:t>Monday 1</a:t>
                      </a:r>
                      <a:r>
                        <a:rPr lang="en-GB" sz="1000" baseline="30000" dirty="0" smtClean="0">
                          <a:latin typeface="Avenir Medium"/>
                          <a:ea typeface="Times New Roman"/>
                          <a:cs typeface="Times New Roman"/>
                        </a:rPr>
                        <a:t>st</a:t>
                      </a:r>
                      <a:r>
                        <a:rPr lang="en-GB" sz="1000" baseline="0" dirty="0" smtClean="0">
                          <a:latin typeface="Avenir Medium"/>
                          <a:ea typeface="Times New Roman"/>
                          <a:cs typeface="Times New Roman"/>
                        </a:rPr>
                        <a:t> October 2018</a:t>
                      </a:r>
                      <a:endParaRPr lang="en-GB" sz="1000" dirty="0">
                        <a:latin typeface="Avenir Medium"/>
                        <a:ea typeface="Times New Roman"/>
                        <a:cs typeface="Times New Roman"/>
                      </a:endParaRPr>
                    </a:p>
                  </a:txBody>
                  <a:tcPr marL="68580" marR="68580" marT="0" marB="0"/>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000" i="1" dirty="0" smtClean="0">
                          <a:latin typeface="Avenir Medium"/>
                          <a:ea typeface="Cambria"/>
                          <a:cs typeface="Times New Roman"/>
                        </a:rPr>
                        <a:t>Log in to MyMaths to complete the homework</a:t>
                      </a:r>
                      <a:r>
                        <a:rPr lang="en-GB" sz="1000" i="1" dirty="0" smtClean="0">
                          <a:latin typeface="Avenir Medium"/>
                          <a:ea typeface="Times New Roman"/>
                          <a:cs typeface="Times New Roman"/>
                        </a:rPr>
                        <a:t>.</a:t>
                      </a:r>
                      <a:endParaRPr lang="en-GB" sz="1000" dirty="0" smtClean="0">
                        <a:latin typeface="Avenir Medium"/>
                        <a:ea typeface="Times New Roman"/>
                        <a:cs typeface="Times New Roman"/>
                      </a:endParaRPr>
                    </a:p>
                    <a:p>
                      <a:pPr>
                        <a:spcAft>
                          <a:spcPts val="0"/>
                        </a:spcAft>
                      </a:pPr>
                      <a:endParaRPr lang="en-GB" sz="1000" dirty="0">
                        <a:latin typeface="Avenir Medium"/>
                        <a:ea typeface="Times New Roman"/>
                        <a:cs typeface="Times New Roman"/>
                      </a:endParaRPr>
                    </a:p>
                  </a:txBody>
                  <a:tcPr marL="68580" marR="68580" marT="0" marB="0"/>
                </a:tc>
                <a:tc>
                  <a:txBody>
                    <a:bodyPr/>
                    <a:lstStyle/>
                    <a:p>
                      <a:r>
                        <a:rPr lang="en-GB" sz="1000" b="1" u="sng" kern="1200" dirty="0" smtClean="0">
                          <a:solidFill>
                            <a:schemeClr val="tx1"/>
                          </a:solidFill>
                          <a:latin typeface="+mn-lt"/>
                          <a:ea typeface="+mn-ea"/>
                          <a:cs typeface="+mn-cs"/>
                        </a:rPr>
                        <a:t>Reasoning</a:t>
                      </a:r>
                      <a:r>
                        <a:rPr lang="en-GB" sz="1000" b="1" u="sng" kern="1200" baseline="0" dirty="0" smtClean="0">
                          <a:solidFill>
                            <a:schemeClr val="tx1"/>
                          </a:solidFill>
                          <a:latin typeface="+mn-lt"/>
                          <a:ea typeface="+mn-ea"/>
                          <a:cs typeface="+mn-cs"/>
                        </a:rPr>
                        <a:t> Skills</a:t>
                      </a:r>
                      <a:endParaRPr lang="en-GB" sz="1000" b="1" u="sng" kern="1200" dirty="0" smtClean="0">
                        <a:solidFill>
                          <a:schemeClr val="tx1"/>
                        </a:solidFill>
                        <a:latin typeface="+mn-lt"/>
                        <a:ea typeface="+mn-ea"/>
                        <a:cs typeface="+mn-cs"/>
                      </a:endParaRPr>
                    </a:p>
                    <a:p>
                      <a:r>
                        <a:rPr lang="en-GB" sz="1000" b="1" u="sng" kern="1200" dirty="0" smtClean="0">
                          <a:solidFill>
                            <a:schemeClr val="tx1"/>
                          </a:solidFill>
                          <a:latin typeface="+mn-lt"/>
                          <a:ea typeface="+mn-ea"/>
                          <a:cs typeface="+mn-cs"/>
                        </a:rPr>
                        <a:t>WALT: </a:t>
                      </a:r>
                      <a:r>
                        <a:rPr lang="en-GB" sz="1000" b="1" u="sng" kern="1200" dirty="0" smtClean="0">
                          <a:solidFill>
                            <a:schemeClr val="tx1"/>
                          </a:solidFill>
                          <a:latin typeface="+mn-lt"/>
                          <a:ea typeface="+mn-ea"/>
                          <a:cs typeface="+mn-cs"/>
                        </a:rPr>
                        <a:t>develop our reasoning skills</a:t>
                      </a:r>
                    </a:p>
                    <a:p>
                      <a:r>
                        <a:rPr lang="en-GB" sz="1000" b="0" u="none" kern="1200" dirty="0" smtClean="0">
                          <a:solidFill>
                            <a:schemeClr val="tx1"/>
                          </a:solidFill>
                          <a:latin typeface="+mn-lt"/>
                          <a:ea typeface="+mn-ea"/>
                          <a:cs typeface="+mn-cs"/>
                        </a:rPr>
                        <a:t>Please complete</a:t>
                      </a:r>
                      <a:r>
                        <a:rPr lang="en-GB" sz="1000" b="0" u="none" kern="1200" baseline="0" dirty="0" smtClean="0">
                          <a:solidFill>
                            <a:schemeClr val="tx1"/>
                          </a:solidFill>
                          <a:latin typeface="+mn-lt"/>
                          <a:ea typeface="+mn-ea"/>
                          <a:cs typeface="+mn-cs"/>
                        </a:rPr>
                        <a:t> the worksheet ‘Thinking 1’ </a:t>
                      </a:r>
                      <a:endParaRPr lang="en-GB" sz="1000" b="0" u="none" kern="1200" dirty="0" smtClean="0">
                        <a:solidFill>
                          <a:schemeClr val="tx1"/>
                        </a:solidFill>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1000" kern="1200" baseline="0" dirty="0" smtClean="0">
                          <a:solidFill>
                            <a:schemeClr val="tx1"/>
                          </a:solidFill>
                          <a:latin typeface="+mn-lt"/>
                          <a:ea typeface="+mn-ea"/>
                          <a:cs typeface="+mn-cs"/>
                        </a:rPr>
                        <a:t>Due: </a:t>
                      </a:r>
                      <a:r>
                        <a:rPr lang="en-GB" sz="1000" kern="1200" baseline="0" dirty="0" smtClean="0">
                          <a:solidFill>
                            <a:schemeClr val="tx1"/>
                          </a:solidFill>
                          <a:latin typeface="+mn-lt"/>
                          <a:ea typeface="+mn-ea"/>
                          <a:cs typeface="+mn-cs"/>
                        </a:rPr>
                        <a:t>Monday</a:t>
                      </a:r>
                      <a:endParaRPr lang="en-GB" sz="1000" kern="1200" dirty="0" smtClean="0">
                        <a:solidFill>
                          <a:schemeClr val="tx1"/>
                        </a:solidFill>
                        <a:latin typeface="+mn-lt"/>
                        <a:ea typeface="+mn-ea"/>
                        <a:cs typeface="+mn-cs"/>
                      </a:endParaRPr>
                    </a:p>
                    <a:p>
                      <a:endParaRPr lang="en-GB" sz="1000" kern="1200" dirty="0" smtClean="0">
                        <a:solidFill>
                          <a:schemeClr val="tx1"/>
                        </a:solidFill>
                        <a:latin typeface="+mn-lt"/>
                        <a:ea typeface="+mn-ea"/>
                        <a:cs typeface="+mn-cs"/>
                      </a:endParaRPr>
                    </a:p>
                  </a:txBody>
                  <a:tcPr marL="68580" marR="68580" marT="0" marB="0"/>
                </a:tc>
                <a:extLst>
                  <a:ext uri="{0D108BD9-81ED-4DB2-BD59-A6C34878D82A}">
                    <a16:rowId xmlns:a16="http://schemas.microsoft.com/office/drawing/2014/main" val="10004"/>
                  </a:ext>
                </a:extLst>
              </a:tr>
              <a:tr h="631775">
                <a:tc>
                  <a:txBody>
                    <a:bodyPr/>
                    <a:lstStyle/>
                    <a:p>
                      <a:pPr>
                        <a:spcAft>
                          <a:spcPts val="0"/>
                        </a:spcAft>
                      </a:pPr>
                      <a:r>
                        <a:rPr lang="en-GB" sz="1000" dirty="0" smtClean="0">
                          <a:latin typeface="Avenir Medium"/>
                          <a:ea typeface="Times New Roman"/>
                          <a:cs typeface="Times New Roman"/>
                        </a:rPr>
                        <a:t>Monday 8</a:t>
                      </a:r>
                      <a:r>
                        <a:rPr lang="en-GB" sz="1000" baseline="30000" dirty="0" smtClean="0">
                          <a:latin typeface="Avenir Medium"/>
                          <a:ea typeface="Times New Roman"/>
                          <a:cs typeface="Times New Roman"/>
                        </a:rPr>
                        <a:t>th</a:t>
                      </a:r>
                      <a:r>
                        <a:rPr lang="en-GB" sz="1000" baseline="0" dirty="0" smtClean="0">
                          <a:latin typeface="Avenir Medium"/>
                          <a:ea typeface="Times New Roman"/>
                          <a:cs typeface="Times New Roman"/>
                        </a:rPr>
                        <a:t> October 2018</a:t>
                      </a:r>
                      <a:endParaRPr lang="en-GB" sz="1000" dirty="0">
                        <a:latin typeface="Avenir Medium"/>
                        <a:ea typeface="Times New Roman"/>
                        <a:cs typeface="Times New Roman"/>
                      </a:endParaRPr>
                    </a:p>
                  </a:txBody>
                  <a:tcPr marL="68580" marR="68580" marT="0" marB="0"/>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000" i="1" dirty="0" smtClean="0">
                          <a:latin typeface="Avenir Medium"/>
                          <a:ea typeface="Cambria"/>
                          <a:cs typeface="Times New Roman"/>
                        </a:rPr>
                        <a:t>Log in to MyMaths to complete the homework</a:t>
                      </a:r>
                      <a:r>
                        <a:rPr lang="en-GB" sz="1000" i="1" dirty="0" smtClean="0">
                          <a:latin typeface="Avenir Medium"/>
                          <a:ea typeface="Times New Roman"/>
                          <a:cs typeface="Times New Roman"/>
                        </a:rPr>
                        <a:t>.</a:t>
                      </a:r>
                      <a:endParaRPr lang="en-GB" sz="1000" dirty="0" smtClean="0">
                        <a:latin typeface="Avenir Medium"/>
                        <a:ea typeface="Times New Roman"/>
                        <a:cs typeface="Times New Roman"/>
                      </a:endParaRPr>
                    </a:p>
                    <a:p>
                      <a:pPr>
                        <a:spcAft>
                          <a:spcPts val="0"/>
                        </a:spcAft>
                      </a:pPr>
                      <a:endParaRPr lang="en-GB" sz="1000" dirty="0">
                        <a:latin typeface="Avenir Medium"/>
                        <a:ea typeface="Times New Roman"/>
                        <a:cs typeface="Times New Roman"/>
                      </a:endParaRPr>
                    </a:p>
                  </a:txBody>
                  <a:tcPr marL="68580" marR="68580" marT="0" marB="0"/>
                </a:tc>
                <a:tc>
                  <a:txBody>
                    <a:bodyPr/>
                    <a:lstStyle/>
                    <a:p>
                      <a:r>
                        <a:rPr lang="en-GB" sz="1050" b="1" u="sng" kern="1200" dirty="0" smtClean="0">
                          <a:solidFill>
                            <a:schemeClr val="tx1"/>
                          </a:solidFill>
                          <a:latin typeface="+mn-lt"/>
                          <a:ea typeface="+mn-ea"/>
                          <a:cs typeface="+mn-cs"/>
                        </a:rPr>
                        <a:t>English</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1050" b="1" u="sng" kern="1200" dirty="0" smtClean="0">
                          <a:solidFill>
                            <a:schemeClr val="tx1"/>
                          </a:solidFill>
                          <a:latin typeface="+mn-lt"/>
                          <a:ea typeface="+mn-ea"/>
                          <a:cs typeface="+mn-cs"/>
                        </a:rPr>
                        <a:t>WALT:</a:t>
                      </a:r>
                      <a:r>
                        <a:rPr lang="en-GB" sz="1050" b="1" u="sng" kern="1200" baseline="0" dirty="0" smtClean="0">
                          <a:solidFill>
                            <a:schemeClr val="tx1"/>
                          </a:solidFill>
                          <a:latin typeface="+mn-lt"/>
                          <a:ea typeface="+mn-ea"/>
                          <a:cs typeface="+mn-cs"/>
                        </a:rPr>
                        <a:t> use punctuation correctly</a:t>
                      </a:r>
                      <a:endParaRPr lang="en-GB" sz="1050" b="1" u="sng" kern="1200" dirty="0" smtClean="0">
                        <a:solidFill>
                          <a:schemeClr val="tx1"/>
                        </a:solidFill>
                        <a:latin typeface="+mn-lt"/>
                        <a:ea typeface="+mn-ea"/>
                        <a:cs typeface="+mn-cs"/>
                      </a:endParaRPr>
                    </a:p>
                    <a:p>
                      <a:r>
                        <a:rPr lang="en-GB" sz="1050" b="0" u="none" kern="1200" dirty="0" smtClean="0">
                          <a:solidFill>
                            <a:schemeClr val="tx1"/>
                          </a:solidFill>
                          <a:latin typeface="+mn-lt"/>
                          <a:ea typeface="+mn-ea"/>
                          <a:cs typeface="+mn-cs"/>
                        </a:rPr>
                        <a:t>Please</a:t>
                      </a:r>
                      <a:r>
                        <a:rPr lang="en-GB" sz="1050" b="0" u="none" kern="1200" baseline="0" dirty="0" smtClean="0">
                          <a:solidFill>
                            <a:schemeClr val="tx1"/>
                          </a:solidFill>
                          <a:latin typeface="+mn-lt"/>
                          <a:ea typeface="+mn-ea"/>
                          <a:cs typeface="+mn-cs"/>
                        </a:rPr>
                        <a:t> complete the worksheet given to you.</a:t>
                      </a:r>
                    </a:p>
                    <a:p>
                      <a:r>
                        <a:rPr lang="en-GB" sz="1050" b="0" u="none" kern="1200" baseline="0" dirty="0" smtClean="0">
                          <a:solidFill>
                            <a:schemeClr val="tx1"/>
                          </a:solidFill>
                          <a:latin typeface="+mn-lt"/>
                          <a:ea typeface="+mn-ea"/>
                          <a:cs typeface="+mn-cs"/>
                        </a:rPr>
                        <a:t>Due: </a:t>
                      </a:r>
                      <a:r>
                        <a:rPr lang="en-GB" sz="1050" b="0" u="none" kern="1200" baseline="0" dirty="0" smtClean="0">
                          <a:solidFill>
                            <a:schemeClr val="tx1"/>
                          </a:solidFill>
                          <a:latin typeface="+mn-lt"/>
                          <a:ea typeface="+mn-ea"/>
                          <a:cs typeface="+mn-cs"/>
                        </a:rPr>
                        <a:t>Monday</a:t>
                      </a:r>
                      <a:endParaRPr lang="en-GB" sz="1050" b="0" u="none" kern="1200" dirty="0" smtClean="0">
                        <a:solidFill>
                          <a:schemeClr val="tx1"/>
                        </a:solidFill>
                        <a:latin typeface="+mn-lt"/>
                        <a:ea typeface="+mn-ea"/>
                        <a:cs typeface="+mn-cs"/>
                      </a:endParaRPr>
                    </a:p>
                  </a:txBody>
                  <a:tcPr marL="68580" marR="68580" marT="0" marB="0"/>
                </a:tc>
                <a:extLst>
                  <a:ext uri="{0D108BD9-81ED-4DB2-BD59-A6C34878D82A}">
                    <a16:rowId xmlns:a16="http://schemas.microsoft.com/office/drawing/2014/main" val="10005"/>
                  </a:ext>
                </a:extLst>
              </a:tr>
              <a:tr h="601690">
                <a:tc>
                  <a:txBody>
                    <a:bodyPr/>
                    <a:lstStyle/>
                    <a:p>
                      <a:pPr>
                        <a:spcAft>
                          <a:spcPts val="0"/>
                        </a:spcAft>
                      </a:pPr>
                      <a:r>
                        <a:rPr lang="en-GB" sz="1000" dirty="0" smtClean="0">
                          <a:latin typeface="Avenir Medium"/>
                          <a:ea typeface="Times New Roman"/>
                          <a:cs typeface="Times New Roman"/>
                        </a:rPr>
                        <a:t>Monday 15</a:t>
                      </a:r>
                      <a:r>
                        <a:rPr lang="en-GB" sz="1000" baseline="30000" dirty="0" smtClean="0">
                          <a:latin typeface="Avenir Medium"/>
                          <a:ea typeface="Times New Roman"/>
                          <a:cs typeface="Times New Roman"/>
                        </a:rPr>
                        <a:t>th</a:t>
                      </a:r>
                      <a:r>
                        <a:rPr lang="en-GB" sz="1000" dirty="0" smtClean="0">
                          <a:latin typeface="Avenir Medium"/>
                          <a:ea typeface="Times New Roman"/>
                          <a:cs typeface="Times New Roman"/>
                        </a:rPr>
                        <a:t> </a:t>
                      </a:r>
                      <a:r>
                        <a:rPr lang="en-GB" sz="1000" baseline="0" dirty="0" smtClean="0">
                          <a:latin typeface="Avenir Medium"/>
                          <a:ea typeface="Times New Roman"/>
                          <a:cs typeface="Times New Roman"/>
                        </a:rPr>
                        <a:t>October 2018</a:t>
                      </a:r>
                      <a:endParaRPr lang="en-GB" sz="1000" dirty="0">
                        <a:latin typeface="Avenir Medium"/>
                        <a:ea typeface="Times New Roman"/>
                        <a:cs typeface="Times New Roman"/>
                      </a:endParaRPr>
                    </a:p>
                  </a:txBody>
                  <a:tcPr marL="68580" marR="68580" marT="0" marB="0"/>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000" i="1" dirty="0" smtClean="0">
                          <a:latin typeface="Avenir Medium"/>
                          <a:ea typeface="Cambria"/>
                          <a:cs typeface="Times New Roman"/>
                        </a:rPr>
                        <a:t>Log in to MyMaths to complete the homework</a:t>
                      </a:r>
                      <a:r>
                        <a:rPr lang="en-GB" sz="1000" i="1" dirty="0" smtClean="0">
                          <a:latin typeface="Avenir Medium"/>
                          <a:ea typeface="Times New Roman"/>
                          <a:cs typeface="Times New Roman"/>
                        </a:rPr>
                        <a:t>.</a:t>
                      </a:r>
                      <a:endParaRPr lang="en-GB" sz="1000" dirty="0" smtClean="0">
                        <a:latin typeface="Avenir Medium"/>
                        <a:ea typeface="Times New Roman"/>
                        <a:cs typeface="Times New Roman"/>
                      </a:endParaRPr>
                    </a:p>
                    <a:p>
                      <a:pPr>
                        <a:spcAft>
                          <a:spcPts val="0"/>
                        </a:spcAft>
                      </a:pPr>
                      <a:endParaRPr lang="en-GB" sz="1000" dirty="0">
                        <a:latin typeface="Avenir Medium"/>
                        <a:ea typeface="Times New Roman"/>
                        <a:cs typeface="Times New Roman"/>
                      </a:endParaRPr>
                    </a:p>
                  </a:txBody>
                  <a:tcPr marL="68580" marR="68580" marT="0" marB="0"/>
                </a:tc>
                <a:tc>
                  <a:txBody>
                    <a:bodyPr/>
                    <a:lstStyle/>
                    <a:p>
                      <a:r>
                        <a:rPr lang="en-GB" sz="1000" b="1" u="sng" kern="1200" dirty="0" smtClean="0">
                          <a:solidFill>
                            <a:schemeClr val="tx1"/>
                          </a:solidFill>
                          <a:latin typeface="+mn-lt"/>
                          <a:ea typeface="+mn-ea"/>
                          <a:cs typeface="+mn-cs"/>
                        </a:rPr>
                        <a:t>Science</a:t>
                      </a:r>
                    </a:p>
                    <a:p>
                      <a:r>
                        <a:rPr lang="en-GB" sz="1000" b="1" u="sng" kern="1200" dirty="0" smtClean="0">
                          <a:solidFill>
                            <a:schemeClr val="tx1"/>
                          </a:solidFill>
                          <a:latin typeface="+mn-lt"/>
                          <a:ea typeface="+mn-ea"/>
                          <a:cs typeface="+mn-cs"/>
                        </a:rPr>
                        <a:t>WALT: build a 3D model.</a:t>
                      </a:r>
                      <a:endParaRPr lang="en-GB" sz="1000" kern="1200" dirty="0" smtClean="0">
                        <a:solidFill>
                          <a:schemeClr val="tx1"/>
                        </a:solidFill>
                        <a:latin typeface="+mn-lt"/>
                        <a:ea typeface="+mn-ea"/>
                        <a:cs typeface="+mn-cs"/>
                      </a:endParaRPr>
                    </a:p>
                    <a:p>
                      <a:r>
                        <a:rPr lang="en-GB" sz="1000" kern="1200" dirty="0" smtClean="0">
                          <a:solidFill>
                            <a:schemeClr val="tx1"/>
                          </a:solidFill>
                          <a:latin typeface="+mn-lt"/>
                          <a:ea typeface="+mn-ea"/>
                          <a:cs typeface="+mn-cs"/>
                        </a:rPr>
                        <a:t> Please complete the mini Science sheet project given to you. This will last for 2 weeks.</a:t>
                      </a:r>
                    </a:p>
                    <a:p>
                      <a:endParaRPr lang="en-GB" sz="1000" b="1" u="sng" kern="1200" dirty="0" smtClean="0">
                        <a:solidFill>
                          <a:schemeClr val="tx1"/>
                        </a:solidFill>
                        <a:latin typeface="+mn-lt"/>
                        <a:ea typeface="+mn-ea"/>
                        <a:cs typeface="+mn-cs"/>
                      </a:endParaRPr>
                    </a:p>
                  </a:txBody>
                  <a:tcPr marL="68580" marR="68580" marT="0" marB="0"/>
                </a:tc>
                <a:extLst>
                  <a:ext uri="{0D108BD9-81ED-4DB2-BD59-A6C34878D82A}">
                    <a16:rowId xmlns:a16="http://schemas.microsoft.com/office/drawing/2014/main" val="10006"/>
                  </a:ext>
                </a:extLst>
              </a:tr>
              <a:tr h="618548">
                <a:tc>
                  <a:txBody>
                    <a:bodyPr/>
                    <a:lstStyle/>
                    <a:p>
                      <a:pPr>
                        <a:spcAft>
                          <a:spcPts val="0"/>
                        </a:spcAft>
                      </a:pPr>
                      <a:r>
                        <a:rPr lang="en-GB" sz="1000" dirty="0" smtClean="0">
                          <a:latin typeface="Avenir Medium"/>
                          <a:ea typeface="Times New Roman"/>
                          <a:cs typeface="Times New Roman"/>
                        </a:rPr>
                        <a:t>Monday 22</a:t>
                      </a:r>
                      <a:r>
                        <a:rPr lang="en-GB" sz="1000" baseline="30000" dirty="0" smtClean="0">
                          <a:latin typeface="Avenir Medium"/>
                          <a:ea typeface="Times New Roman"/>
                          <a:cs typeface="Times New Roman"/>
                        </a:rPr>
                        <a:t>nd</a:t>
                      </a:r>
                      <a:r>
                        <a:rPr lang="en-GB" sz="1000" dirty="0" smtClean="0">
                          <a:latin typeface="Avenir Medium"/>
                          <a:ea typeface="Times New Roman"/>
                          <a:cs typeface="Times New Roman"/>
                        </a:rPr>
                        <a:t> </a:t>
                      </a:r>
                      <a:r>
                        <a:rPr lang="en-GB" sz="1000" baseline="0" dirty="0" smtClean="0">
                          <a:latin typeface="Avenir Medium"/>
                          <a:ea typeface="Times New Roman"/>
                          <a:cs typeface="Times New Roman"/>
                        </a:rPr>
                        <a:t>October 2018 (for half term)</a:t>
                      </a:r>
                      <a:endParaRPr lang="en-GB" sz="1000" dirty="0">
                        <a:latin typeface="Avenir Medium"/>
                        <a:ea typeface="Times New Roman"/>
                        <a:cs typeface="Times New Roman"/>
                      </a:endParaRPr>
                    </a:p>
                  </a:txBody>
                  <a:tcPr marL="68580" marR="68580" marT="0" marB="0"/>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000" i="1" dirty="0" smtClean="0">
                          <a:latin typeface="Avenir Medium"/>
                          <a:ea typeface="Cambria"/>
                          <a:cs typeface="Times New Roman"/>
                        </a:rPr>
                        <a:t>Log in to MyMaths to complete the homework</a:t>
                      </a:r>
                      <a:r>
                        <a:rPr lang="en-GB" sz="1000" i="1" dirty="0" smtClean="0">
                          <a:latin typeface="Avenir Medium"/>
                          <a:ea typeface="Times New Roman"/>
                          <a:cs typeface="Times New Roman"/>
                        </a:rPr>
                        <a:t>.</a:t>
                      </a:r>
                      <a:endParaRPr lang="en-GB" sz="1000" dirty="0" smtClean="0">
                        <a:latin typeface="Avenir Medium"/>
                        <a:ea typeface="Times New Roman"/>
                        <a:cs typeface="Times New Roman"/>
                      </a:endParaRPr>
                    </a:p>
                    <a:p>
                      <a:pPr>
                        <a:spcAft>
                          <a:spcPts val="0"/>
                        </a:spcAft>
                      </a:pPr>
                      <a:endParaRPr lang="en-GB" sz="1000" dirty="0">
                        <a:latin typeface="Avenir Medium"/>
                        <a:ea typeface="Times New Roman"/>
                        <a:cs typeface="Times New Roman"/>
                      </a:endParaRPr>
                    </a:p>
                  </a:txBody>
                  <a:tcPr marL="68580" marR="68580" marT="0" marB="0"/>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900" b="1" u="sng" kern="1200" dirty="0" smtClean="0">
                          <a:solidFill>
                            <a:schemeClr val="tx1"/>
                          </a:solidFill>
                          <a:latin typeface="+mn-lt"/>
                          <a:ea typeface="+mn-ea"/>
                          <a:cs typeface="+mn-cs"/>
                        </a:rPr>
                        <a:t>WALT: build a 3D model.</a:t>
                      </a:r>
                      <a:endParaRPr lang="en-GB" sz="900" kern="1200" dirty="0" smtClean="0">
                        <a:solidFill>
                          <a:schemeClr val="tx1"/>
                        </a:solidFill>
                        <a:latin typeface="+mn-lt"/>
                        <a:ea typeface="+mn-ea"/>
                        <a:cs typeface="+mn-cs"/>
                      </a:endParaRPr>
                    </a:p>
                    <a:p>
                      <a:r>
                        <a:rPr lang="en-GB" sz="900" kern="1200" dirty="0" smtClean="0">
                          <a:solidFill>
                            <a:schemeClr val="tx1"/>
                          </a:solidFill>
                          <a:latin typeface="+mn-lt"/>
                          <a:ea typeface="+mn-ea"/>
                          <a:cs typeface="+mn-cs"/>
                        </a:rPr>
                        <a:t>Please complete the mini Science sheet project given to you, continued from last</a:t>
                      </a:r>
                      <a:r>
                        <a:rPr lang="en-GB" sz="900" kern="1200" baseline="0" dirty="0" smtClean="0">
                          <a:solidFill>
                            <a:schemeClr val="tx1"/>
                          </a:solidFill>
                          <a:latin typeface="+mn-lt"/>
                          <a:ea typeface="+mn-ea"/>
                          <a:cs typeface="+mn-cs"/>
                        </a:rPr>
                        <a:t> week.</a:t>
                      </a:r>
                      <a:r>
                        <a:rPr lang="en-GB" sz="900" kern="1200" dirty="0" smtClean="0">
                          <a:solidFill>
                            <a:schemeClr val="tx1"/>
                          </a:solidFill>
                          <a:latin typeface="+mn-lt"/>
                          <a:ea typeface="+mn-ea"/>
                          <a:cs typeface="+mn-cs"/>
                        </a:rPr>
                        <a:t> If your model is finished, please bring it in to school on Monday 5</a:t>
                      </a:r>
                      <a:r>
                        <a:rPr lang="en-GB" sz="900" kern="1200" baseline="30000" dirty="0" smtClean="0">
                          <a:solidFill>
                            <a:schemeClr val="tx1"/>
                          </a:solidFill>
                          <a:latin typeface="+mn-lt"/>
                          <a:ea typeface="+mn-ea"/>
                          <a:cs typeface="+mn-cs"/>
                        </a:rPr>
                        <a:t>th</a:t>
                      </a:r>
                      <a:r>
                        <a:rPr lang="en-GB" sz="900" kern="1200" dirty="0" smtClean="0">
                          <a:solidFill>
                            <a:schemeClr val="tx1"/>
                          </a:solidFill>
                          <a:latin typeface="+mn-lt"/>
                          <a:ea typeface="+mn-ea"/>
                          <a:cs typeface="+mn-cs"/>
                        </a:rPr>
                        <a:t> November. </a:t>
                      </a:r>
                      <a:endParaRPr lang="en-GB" sz="900" dirty="0">
                        <a:latin typeface="Avenir Medium"/>
                        <a:ea typeface="Times New Roman"/>
                        <a:cs typeface="Times New Roman"/>
                      </a:endParaRPr>
                    </a:p>
                  </a:txBody>
                  <a:tcPr marL="68580" marR="68580" marT="0" marB="0"/>
                </a:tc>
                <a:extLst>
                  <a:ext uri="{0D108BD9-81ED-4DB2-BD59-A6C34878D82A}">
                    <a16:rowId xmlns:a16="http://schemas.microsoft.com/office/drawing/2014/main" val="10007"/>
                  </a:ext>
                </a:extLst>
              </a:tr>
            </a:tbl>
          </a:graphicData>
        </a:graphic>
      </p:graphicFrame>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1717</TotalTime>
  <Words>348</Words>
  <Application>Microsoft Office PowerPoint</Application>
  <PresentationFormat>On-screen Show (4:3)</PresentationFormat>
  <Paragraphs>42</Paragraphs>
  <Slides>1</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vt:i4>
      </vt:variant>
    </vt:vector>
  </HeadingPairs>
  <TitlesOfParts>
    <vt:vector size="9" baseType="lpstr">
      <vt:lpstr>Arial</vt:lpstr>
      <vt:lpstr>Avenir Black</vt:lpstr>
      <vt:lpstr>Avenir Book</vt:lpstr>
      <vt:lpstr>Avenir Medium</vt:lpstr>
      <vt:lpstr>Calibri</vt:lpstr>
      <vt:lpstr>Cambria</vt:lpstr>
      <vt:lpstr>Times New Roman</vt:lpstr>
      <vt:lpstr>Office Theme</vt:lpstr>
      <vt:lpstr>PowerPoint Presentation</vt:lpstr>
    </vt:vector>
  </TitlesOfParts>
  <Company>Fairfield Jnr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amassey</dc:creator>
  <cp:lastModifiedBy>Pauline Abrahams</cp:lastModifiedBy>
  <cp:revision>29</cp:revision>
  <cp:lastPrinted>2017-09-18T10:18:56Z</cp:lastPrinted>
  <dcterms:created xsi:type="dcterms:W3CDTF">2017-09-18T09:44:21Z</dcterms:created>
  <dcterms:modified xsi:type="dcterms:W3CDTF">2018-09-10T11:22:19Z</dcterms:modified>
</cp:coreProperties>
</file>